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7" r:id="rId2"/>
    <p:sldId id="279" r:id="rId3"/>
    <p:sldId id="281" r:id="rId4"/>
    <p:sldId id="347" r:id="rId5"/>
    <p:sldId id="283" r:id="rId6"/>
    <p:sldId id="287" r:id="rId7"/>
    <p:sldId id="284" r:id="rId8"/>
    <p:sldId id="286" r:id="rId9"/>
    <p:sldId id="288" r:id="rId10"/>
    <p:sldId id="295" r:id="rId11"/>
    <p:sldId id="294" r:id="rId12"/>
    <p:sldId id="317" r:id="rId13"/>
    <p:sldId id="289" r:id="rId14"/>
    <p:sldId id="290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8" r:id="rId23"/>
    <p:sldId id="309" r:id="rId24"/>
    <p:sldId id="310" r:id="rId25"/>
    <p:sldId id="311" r:id="rId26"/>
    <p:sldId id="318" r:id="rId27"/>
    <p:sldId id="319" r:id="rId28"/>
    <p:sldId id="320" r:id="rId29"/>
    <p:sldId id="321" r:id="rId30"/>
    <p:sldId id="324" r:id="rId31"/>
    <p:sldId id="325" r:id="rId32"/>
    <p:sldId id="356" r:id="rId33"/>
    <p:sldId id="357" r:id="rId34"/>
    <p:sldId id="358" r:id="rId35"/>
    <p:sldId id="359" r:id="rId36"/>
    <p:sldId id="323" r:id="rId37"/>
    <p:sldId id="326" r:id="rId38"/>
    <p:sldId id="327" r:id="rId39"/>
    <p:sldId id="331" r:id="rId40"/>
    <p:sldId id="343" r:id="rId41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3E"/>
    <a:srgbClr val="79766F"/>
    <a:srgbClr val="0066FF"/>
    <a:srgbClr val="00FF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18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90B90-EAC4-4536-A9DD-B7385E445F2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0443040-3B49-453C-8AD1-532C7F16619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 lIns="154800" tIns="154800" rIns="154800" bIns="154800"/>
        <a:lstStyle/>
        <a:p>
          <a:r>
            <a:rPr lang="sv-SE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Hjärna</a:t>
          </a:r>
        </a:p>
      </dgm:t>
    </dgm:pt>
    <dgm:pt modelId="{321775A8-2493-4797-9679-AAE17CF749F6}" type="parTrans" cxnId="{C495EFA2-6D8B-474A-866D-0FB5CACE2062}">
      <dgm:prSet/>
      <dgm:spPr/>
      <dgm:t>
        <a:bodyPr/>
        <a:lstStyle/>
        <a:p>
          <a:endParaRPr lang="sv-SE"/>
        </a:p>
      </dgm:t>
    </dgm:pt>
    <dgm:pt modelId="{812B6DEA-9B48-412A-8D1A-E2E74A3D206C}" type="sibTrans" cxnId="{C495EFA2-6D8B-474A-866D-0FB5CACE2062}">
      <dgm:prSet/>
      <dgm:spPr/>
      <dgm:t>
        <a:bodyPr/>
        <a:lstStyle/>
        <a:p>
          <a:endParaRPr lang="sv-SE"/>
        </a:p>
      </dgm:t>
    </dgm:pt>
    <dgm:pt modelId="{92ABC46A-F918-49CA-B7D2-DEF0726CDF2D}">
      <dgm:prSet phldrT="[Text]"/>
      <dgm:spPr>
        <a:solidFill>
          <a:schemeClr val="bg2">
            <a:lumMod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 err="1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Nerv-systemet</a:t>
          </a:r>
          <a:endParaRPr lang="sv-SE" dirty="0">
            <a:solidFill>
              <a:srgbClr val="FF8D3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3061B3-AFCA-4E43-8205-AF66371659E1}" type="parTrans" cxnId="{08C201D9-34AE-4603-A112-A4F8A6170951}">
      <dgm:prSet/>
      <dgm:spPr/>
      <dgm:t>
        <a:bodyPr/>
        <a:lstStyle/>
        <a:p>
          <a:endParaRPr lang="sv-SE"/>
        </a:p>
      </dgm:t>
    </dgm:pt>
    <dgm:pt modelId="{8BA2AD1B-FF07-4969-A0B4-3FC8E4673542}" type="sibTrans" cxnId="{08C201D9-34AE-4603-A112-A4F8A6170951}">
      <dgm:prSet/>
      <dgm:spPr/>
      <dgm:t>
        <a:bodyPr/>
        <a:lstStyle/>
        <a:p>
          <a:endParaRPr lang="sv-SE"/>
        </a:p>
      </dgm:t>
    </dgm:pt>
    <dgm:pt modelId="{4E356B64-9BCD-4837-B186-C4603043084A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sv-SE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Endokrina systemet</a:t>
          </a:r>
        </a:p>
      </dgm:t>
    </dgm:pt>
    <dgm:pt modelId="{73134953-99A8-44ED-9CF1-7379302436AA}" type="parTrans" cxnId="{BCCA6203-D05A-4967-81A6-BA9076BCE19F}">
      <dgm:prSet/>
      <dgm:spPr/>
      <dgm:t>
        <a:bodyPr/>
        <a:lstStyle/>
        <a:p>
          <a:endParaRPr lang="sv-SE"/>
        </a:p>
      </dgm:t>
    </dgm:pt>
    <dgm:pt modelId="{6292390F-83CF-4713-82FF-2605A75452C4}" type="sibTrans" cxnId="{BCCA6203-D05A-4967-81A6-BA9076BCE19F}">
      <dgm:prSet/>
      <dgm:spPr/>
      <dgm:t>
        <a:bodyPr/>
        <a:lstStyle/>
        <a:p>
          <a:endParaRPr lang="sv-SE"/>
        </a:p>
      </dgm:t>
    </dgm:pt>
    <dgm:pt modelId="{64901A81-DEE0-4EC5-8145-C6090B909C89}" type="pres">
      <dgm:prSet presAssocID="{9BC90B90-EAC4-4536-A9DD-B7385E445F26}" presName="composite" presStyleCnt="0">
        <dgm:presLayoutVars>
          <dgm:chMax val="1"/>
          <dgm:dir/>
          <dgm:resizeHandles val="exact"/>
        </dgm:presLayoutVars>
      </dgm:prSet>
      <dgm:spPr/>
    </dgm:pt>
    <dgm:pt modelId="{705F0D25-6385-45C7-9BCF-BFEE51BC247D}" type="pres">
      <dgm:prSet presAssocID="{30443040-3B49-453C-8AD1-532C7F166199}" presName="roof" presStyleLbl="dkBgShp" presStyleIdx="0" presStyleCnt="2" custScaleX="100000" custScaleY="154249" custLinFactNeighborY="13562"/>
      <dgm:spPr/>
    </dgm:pt>
    <dgm:pt modelId="{0C1DEFCE-8ED0-4E8E-973E-6E1E86621283}" type="pres">
      <dgm:prSet presAssocID="{30443040-3B49-453C-8AD1-532C7F166199}" presName="pillars" presStyleCnt="0"/>
      <dgm:spPr/>
    </dgm:pt>
    <dgm:pt modelId="{4324726D-F70D-4CA2-9C79-FE8AE099FA24}" type="pres">
      <dgm:prSet presAssocID="{30443040-3B49-453C-8AD1-532C7F166199}" presName="pillar1" presStyleLbl="node1" presStyleIdx="0" presStyleCnt="2" custScaleY="86022" custLinFactNeighborY="11642">
        <dgm:presLayoutVars>
          <dgm:bulletEnabled val="1"/>
        </dgm:presLayoutVars>
      </dgm:prSet>
      <dgm:spPr>
        <a:solidFill>
          <a:schemeClr val="bg2">
            <a:lumMod val="90000"/>
          </a:schemeClr>
        </a:solidFill>
      </dgm:spPr>
    </dgm:pt>
    <dgm:pt modelId="{43E253C6-4A74-4E7B-B256-14F7B5318753}" type="pres">
      <dgm:prSet presAssocID="{4E356B64-9BCD-4837-B186-C4603043084A}" presName="pillarX" presStyleLbl="node1" presStyleIdx="1" presStyleCnt="2" custScaleY="86760" custLinFactNeighborY="11273">
        <dgm:presLayoutVars>
          <dgm:bulletEnabled val="1"/>
        </dgm:presLayoutVars>
      </dgm:prSet>
      <dgm:spPr/>
    </dgm:pt>
    <dgm:pt modelId="{649D1E50-787E-4F37-81F5-CF5176FDFC36}" type="pres">
      <dgm:prSet presAssocID="{30443040-3B49-453C-8AD1-532C7F166199}" presName="base" presStyleLbl="dkBgShp" presStyleIdx="1" presStyleCnt="2" custLinFactNeighborX="-39" custLinFactNeighborY="-657"/>
      <dgm:spPr>
        <a:noFill/>
        <a:ln>
          <a:noFill/>
        </a:ln>
      </dgm:spPr>
    </dgm:pt>
  </dgm:ptLst>
  <dgm:cxnLst>
    <dgm:cxn modelId="{BCCA6203-D05A-4967-81A6-BA9076BCE19F}" srcId="{30443040-3B49-453C-8AD1-532C7F166199}" destId="{4E356B64-9BCD-4837-B186-C4603043084A}" srcOrd="1" destOrd="0" parTransId="{73134953-99A8-44ED-9CF1-7379302436AA}" sibTransId="{6292390F-83CF-4713-82FF-2605A75452C4}"/>
    <dgm:cxn modelId="{84DD0E2D-02A3-48FC-AD32-3D2DD914CC53}" type="presOf" srcId="{92ABC46A-F918-49CA-B7D2-DEF0726CDF2D}" destId="{4324726D-F70D-4CA2-9C79-FE8AE099FA24}" srcOrd="0" destOrd="0" presId="urn:microsoft.com/office/officeart/2005/8/layout/hList3"/>
    <dgm:cxn modelId="{9084007F-C330-4884-BFB5-F586A6CE8146}" type="presOf" srcId="{9BC90B90-EAC4-4536-A9DD-B7385E445F26}" destId="{64901A81-DEE0-4EC5-8145-C6090B909C89}" srcOrd="0" destOrd="0" presId="urn:microsoft.com/office/officeart/2005/8/layout/hList3"/>
    <dgm:cxn modelId="{C495EFA2-6D8B-474A-866D-0FB5CACE2062}" srcId="{9BC90B90-EAC4-4536-A9DD-B7385E445F26}" destId="{30443040-3B49-453C-8AD1-532C7F166199}" srcOrd="0" destOrd="0" parTransId="{321775A8-2493-4797-9679-AAE17CF749F6}" sibTransId="{812B6DEA-9B48-412A-8D1A-E2E74A3D206C}"/>
    <dgm:cxn modelId="{4E0F5ACC-8690-4D64-BC69-9B00817454F9}" type="presOf" srcId="{30443040-3B49-453C-8AD1-532C7F166199}" destId="{705F0D25-6385-45C7-9BCF-BFEE51BC247D}" srcOrd="0" destOrd="0" presId="urn:microsoft.com/office/officeart/2005/8/layout/hList3"/>
    <dgm:cxn modelId="{08C201D9-34AE-4603-A112-A4F8A6170951}" srcId="{30443040-3B49-453C-8AD1-532C7F166199}" destId="{92ABC46A-F918-49CA-B7D2-DEF0726CDF2D}" srcOrd="0" destOrd="0" parTransId="{103061B3-AFCA-4E43-8205-AF66371659E1}" sibTransId="{8BA2AD1B-FF07-4969-A0B4-3FC8E4673542}"/>
    <dgm:cxn modelId="{5BF599E6-36D3-4BF1-9690-AA65F3ED01B7}" type="presOf" srcId="{4E356B64-9BCD-4837-B186-C4603043084A}" destId="{43E253C6-4A74-4E7B-B256-14F7B5318753}" srcOrd="0" destOrd="0" presId="urn:microsoft.com/office/officeart/2005/8/layout/hList3"/>
    <dgm:cxn modelId="{96FD50CE-8BC5-46C3-9901-E3DAC4F5037C}" type="presParOf" srcId="{64901A81-DEE0-4EC5-8145-C6090B909C89}" destId="{705F0D25-6385-45C7-9BCF-BFEE51BC247D}" srcOrd="0" destOrd="0" presId="urn:microsoft.com/office/officeart/2005/8/layout/hList3"/>
    <dgm:cxn modelId="{BE4673EC-91D3-4EFF-B1A2-12F7D52DAA66}" type="presParOf" srcId="{64901A81-DEE0-4EC5-8145-C6090B909C89}" destId="{0C1DEFCE-8ED0-4E8E-973E-6E1E86621283}" srcOrd="1" destOrd="0" presId="urn:microsoft.com/office/officeart/2005/8/layout/hList3"/>
    <dgm:cxn modelId="{D559D91A-5ABA-4205-AEF6-18BB3C51CD80}" type="presParOf" srcId="{0C1DEFCE-8ED0-4E8E-973E-6E1E86621283}" destId="{4324726D-F70D-4CA2-9C79-FE8AE099FA24}" srcOrd="0" destOrd="0" presId="urn:microsoft.com/office/officeart/2005/8/layout/hList3"/>
    <dgm:cxn modelId="{AEBF6973-EF36-4B19-B715-62001B964721}" type="presParOf" srcId="{0C1DEFCE-8ED0-4E8E-973E-6E1E86621283}" destId="{43E253C6-4A74-4E7B-B256-14F7B5318753}" srcOrd="1" destOrd="0" presId="urn:microsoft.com/office/officeart/2005/8/layout/hList3"/>
    <dgm:cxn modelId="{BBF2FCE4-2188-45F0-B0D3-E8BEDD3DB2FD}" type="presParOf" srcId="{64901A81-DEE0-4EC5-8145-C6090B909C89}" destId="{649D1E50-787E-4F37-81F5-CF5176FDFC36}" srcOrd="2" destOrd="0" presId="urn:microsoft.com/office/officeart/2005/8/layout/hList3"/>
  </dgm:cxnLst>
  <dgm:bg>
    <a:noFill/>
  </dgm:bg>
  <dgm:whole>
    <a:ln w="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F0D25-6385-45C7-9BCF-BFEE51BC247D}">
      <dsp:nvSpPr>
        <dsp:cNvPr id="0" name=""/>
        <dsp:cNvSpPr/>
      </dsp:nvSpPr>
      <dsp:spPr>
        <a:xfrm>
          <a:off x="0" y="-2"/>
          <a:ext cx="8183562" cy="1256192"/>
        </a:xfrm>
        <a:prstGeom prst="rect">
          <a:avLst/>
        </a:prstGeom>
        <a:solidFill>
          <a:schemeClr val="bg2">
            <a:lumMod val="75000"/>
          </a:schemeClr>
        </a:solidFill>
        <a:ln w="425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4800" tIns="154800" rIns="154800" bIns="15480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6400" kern="1200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Hjärna</a:t>
          </a:r>
        </a:p>
      </dsp:txBody>
      <dsp:txXfrm>
        <a:off x="0" y="-2"/>
        <a:ext cx="8183562" cy="1256192"/>
      </dsp:txXfrm>
    </dsp:sp>
    <dsp:sp modelId="{4324726D-F70D-4CA2-9C79-FE8AE099FA24}">
      <dsp:nvSpPr>
        <dsp:cNvPr id="0" name=""/>
        <dsp:cNvSpPr/>
      </dsp:nvSpPr>
      <dsp:spPr>
        <a:xfrm>
          <a:off x="0" y="1243473"/>
          <a:ext cx="4091780" cy="1471169"/>
        </a:xfrm>
        <a:prstGeom prst="rect">
          <a:avLst/>
        </a:prstGeom>
        <a:solidFill>
          <a:schemeClr val="bg2">
            <a:lumMod val="90000"/>
          </a:schemeClr>
        </a:solidFill>
        <a:ln w="425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 err="1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Nerv-systemet</a:t>
          </a:r>
          <a:endParaRPr lang="sv-SE" sz="4100" kern="1200" dirty="0">
            <a:solidFill>
              <a:srgbClr val="FF8D3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243473"/>
        <a:ext cx="4091780" cy="1471169"/>
      </dsp:txXfrm>
    </dsp:sp>
    <dsp:sp modelId="{43E253C6-4A74-4E7B-B256-14F7B5318753}">
      <dsp:nvSpPr>
        <dsp:cNvPr id="0" name=""/>
        <dsp:cNvSpPr/>
      </dsp:nvSpPr>
      <dsp:spPr>
        <a:xfrm>
          <a:off x="4091781" y="1230851"/>
          <a:ext cx="4091780" cy="1483791"/>
        </a:xfrm>
        <a:prstGeom prst="rect">
          <a:avLst/>
        </a:prstGeom>
        <a:solidFill>
          <a:schemeClr val="bg2">
            <a:lumMod val="9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100" kern="1200" dirty="0">
              <a:solidFill>
                <a:srgbClr val="FF8D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Endokrina systemet</a:t>
          </a:r>
        </a:p>
      </dsp:txBody>
      <dsp:txXfrm>
        <a:off x="4091781" y="1230851"/>
        <a:ext cx="4091780" cy="1483791"/>
      </dsp:txXfrm>
    </dsp:sp>
    <dsp:sp modelId="{649D1E50-787E-4F37-81F5-CF5176FDFC36}">
      <dsp:nvSpPr>
        <dsp:cNvPr id="0" name=""/>
        <dsp:cNvSpPr/>
      </dsp:nvSpPr>
      <dsp:spPr>
        <a:xfrm>
          <a:off x="0" y="2633819"/>
          <a:ext cx="8183562" cy="190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2D317-19EC-4910-AAB2-5A04248823A0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397A-2FD0-46F2-9B9B-8CCF5C3BCDB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1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4"/>
          <p:cNvSpPr/>
          <p:nvPr/>
        </p:nvSpPr>
        <p:spPr>
          <a:xfrm>
            <a:off x="304800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med rundade hörn 9"/>
          <p:cNvSpPr/>
          <p:nvPr/>
        </p:nvSpPr>
        <p:spPr>
          <a:xfrm>
            <a:off x="418598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20" name="Underrubrik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19" name="Platshållare fö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med rundade hörn 13"/>
          <p:cNvSpPr/>
          <p:nvPr/>
        </p:nvSpPr>
        <p:spPr>
          <a:xfrm>
            <a:off x="304800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med rundade hörn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304800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761375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med rundade hörn 14"/>
          <p:cNvSpPr/>
          <p:nvPr/>
        </p:nvSpPr>
        <p:spPr>
          <a:xfrm>
            <a:off x="304800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med rundat hör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/>
              <a:t>Klicka på ikonen för att lägga till en bild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/>
        </p:nvSpPr>
        <p:spPr>
          <a:xfrm>
            <a:off x="304800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med rundade hörn 8"/>
          <p:cNvSpPr/>
          <p:nvPr/>
        </p:nvSpPr>
        <p:spPr>
          <a:xfrm>
            <a:off x="418598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latshållare för rubrik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25" name="Platshållare för datum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DBF8A0-3056-4226-87B9-8234E3772C0D}" type="datetimeFigureOut">
              <a:rPr lang="sv-SE" smtClean="0"/>
              <a:pPr/>
              <a:t>2022-09-02</a:t>
            </a:fld>
            <a:endParaRPr lang="sv-SE"/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835293-1984-44BA-B92E-5630642885F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683752" y="500042"/>
            <a:ext cx="404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Utbildning Alfa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500034" y="571481"/>
          <a:ext cx="8183562" cy="271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503819"/>
            <a:ext cx="3857653" cy="228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k pil 6"/>
          <p:cNvCxnSpPr/>
          <p:nvPr/>
        </p:nvCxnSpPr>
        <p:spPr>
          <a:xfrm rot="16200000" flipH="1">
            <a:off x="2393141" y="3250405"/>
            <a:ext cx="842962" cy="628648"/>
          </a:xfrm>
          <a:prstGeom prst="straightConnector1">
            <a:avLst/>
          </a:prstGeom>
          <a:ln w="25400" cap="flat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 rot="5400000">
            <a:off x="5822165" y="3178967"/>
            <a:ext cx="714380" cy="642942"/>
          </a:xfrm>
          <a:prstGeom prst="straightConnector1">
            <a:avLst/>
          </a:prstGeom>
          <a:ln w="25400" cap="flat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rot="10800000" flipV="1">
            <a:off x="2500298" y="1500174"/>
            <a:ext cx="714380" cy="571504"/>
          </a:xfrm>
          <a:prstGeom prst="straightConnector1">
            <a:avLst/>
          </a:prstGeom>
          <a:ln w="25400" cap="flat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6200000" flipH="1">
            <a:off x="6000760" y="1571612"/>
            <a:ext cx="428628" cy="428628"/>
          </a:xfrm>
          <a:prstGeom prst="straightConnector1">
            <a:avLst/>
          </a:prstGeom>
          <a:ln w="25400" cap="flat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2000232" y="6000768"/>
            <a:ext cx="525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79766F"/>
                </a:solidFill>
              </a:rPr>
              <a:t>Tre styrsystem som styr cellernas beteende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6029341" cy="63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nders\Documents\_Företag\Marknadsföring\Bildbank\Kroppen\Endokrina systemet-3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6062672" cy="4763096"/>
          </a:xfrm>
          <a:prstGeom prst="rect">
            <a:avLst/>
          </a:prstGeom>
          <a:noFill/>
        </p:spPr>
      </p:pic>
      <p:sp>
        <p:nvSpPr>
          <p:cNvPr id="11" name="textruta 10"/>
          <p:cNvSpPr txBox="1"/>
          <p:nvPr/>
        </p:nvSpPr>
        <p:spPr>
          <a:xfrm>
            <a:off x="428596" y="50004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Endokrina systemet</a:t>
            </a:r>
          </a:p>
        </p:txBody>
      </p:sp>
      <p:cxnSp>
        <p:nvCxnSpPr>
          <p:cNvPr id="13" name="Rak 12"/>
          <p:cNvCxnSpPr/>
          <p:nvPr/>
        </p:nvCxnSpPr>
        <p:spPr>
          <a:xfrm>
            <a:off x="2786050" y="1571612"/>
            <a:ext cx="15001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/>
          <p:cNvSpPr txBox="1"/>
          <p:nvPr/>
        </p:nvSpPr>
        <p:spPr>
          <a:xfrm>
            <a:off x="2714612" y="1357298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Tallkottkörtel</a:t>
            </a:r>
          </a:p>
        </p:txBody>
      </p:sp>
      <p:cxnSp>
        <p:nvCxnSpPr>
          <p:cNvPr id="18" name="Rak 17"/>
          <p:cNvCxnSpPr/>
          <p:nvPr/>
        </p:nvCxnSpPr>
        <p:spPr>
          <a:xfrm flipV="1">
            <a:off x="4481438" y="1714488"/>
            <a:ext cx="1090694" cy="13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4857752" y="1500174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Hypofys</a:t>
            </a:r>
          </a:p>
        </p:txBody>
      </p:sp>
      <p:cxnSp>
        <p:nvCxnSpPr>
          <p:cNvPr id="20" name="Rak 19"/>
          <p:cNvCxnSpPr>
            <a:endCxn id="21" idx="1"/>
          </p:cNvCxnSpPr>
          <p:nvPr/>
        </p:nvCxnSpPr>
        <p:spPr>
          <a:xfrm flipV="1">
            <a:off x="2571736" y="2702549"/>
            <a:ext cx="1285884" cy="2263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3857620" y="2571744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Sköldkörtel</a:t>
            </a:r>
          </a:p>
        </p:txBody>
      </p:sp>
      <p:cxnSp>
        <p:nvCxnSpPr>
          <p:cNvPr id="23" name="Rak 22"/>
          <p:cNvCxnSpPr>
            <a:stCxn id="21" idx="3"/>
          </p:cNvCxnSpPr>
          <p:nvPr/>
        </p:nvCxnSpPr>
        <p:spPr>
          <a:xfrm flipV="1">
            <a:off x="4840581" y="2428868"/>
            <a:ext cx="1588807" cy="273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3786182" y="3000372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Thymuskörtel</a:t>
            </a:r>
          </a:p>
        </p:txBody>
      </p:sp>
      <p:cxnSp>
        <p:nvCxnSpPr>
          <p:cNvPr id="28" name="Rak 27"/>
          <p:cNvCxnSpPr/>
          <p:nvPr/>
        </p:nvCxnSpPr>
        <p:spPr>
          <a:xfrm flipV="1">
            <a:off x="2571736" y="3143248"/>
            <a:ext cx="1285884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31"/>
          <p:cNvCxnSpPr/>
          <p:nvPr/>
        </p:nvCxnSpPr>
        <p:spPr>
          <a:xfrm flipV="1">
            <a:off x="4929190" y="2786058"/>
            <a:ext cx="1500198" cy="3451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ruta 33"/>
          <p:cNvSpPr txBox="1"/>
          <p:nvPr/>
        </p:nvSpPr>
        <p:spPr>
          <a:xfrm>
            <a:off x="3929058" y="3786190"/>
            <a:ext cx="753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Binjurar</a:t>
            </a:r>
          </a:p>
        </p:txBody>
      </p:sp>
      <p:cxnSp>
        <p:nvCxnSpPr>
          <p:cNvPr id="35" name="Rak 34"/>
          <p:cNvCxnSpPr>
            <a:endCxn id="34" idx="1"/>
          </p:cNvCxnSpPr>
          <p:nvPr/>
        </p:nvCxnSpPr>
        <p:spPr>
          <a:xfrm flipV="1">
            <a:off x="2357422" y="3916995"/>
            <a:ext cx="1571636" cy="83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>
            <a:stCxn id="34" idx="3"/>
          </p:cNvCxnSpPr>
          <p:nvPr/>
        </p:nvCxnSpPr>
        <p:spPr>
          <a:xfrm flipV="1">
            <a:off x="4682790" y="3786191"/>
            <a:ext cx="1532284" cy="1308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/>
        </p:nvSpPr>
        <p:spPr>
          <a:xfrm>
            <a:off x="3714744" y="4286256"/>
            <a:ext cx="1220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Bukspottkörtel</a:t>
            </a:r>
          </a:p>
        </p:txBody>
      </p:sp>
      <p:cxnSp>
        <p:nvCxnSpPr>
          <p:cNvPr id="40" name="Rak 39"/>
          <p:cNvCxnSpPr/>
          <p:nvPr/>
        </p:nvCxnSpPr>
        <p:spPr>
          <a:xfrm>
            <a:off x="2571736" y="4429132"/>
            <a:ext cx="1143008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 flipV="1">
            <a:off x="4929190" y="4214818"/>
            <a:ext cx="1643074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ruta 43"/>
          <p:cNvSpPr txBox="1"/>
          <p:nvPr/>
        </p:nvSpPr>
        <p:spPr>
          <a:xfrm>
            <a:off x="3857620" y="4929198"/>
            <a:ext cx="867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Genitalier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3428992" y="5357826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Äggstockar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4424341" y="5357826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Testiklar</a:t>
            </a:r>
          </a:p>
        </p:txBody>
      </p:sp>
      <p:cxnSp>
        <p:nvCxnSpPr>
          <p:cNvPr id="47" name="Rak 46"/>
          <p:cNvCxnSpPr>
            <a:endCxn id="45" idx="1"/>
          </p:cNvCxnSpPr>
          <p:nvPr/>
        </p:nvCxnSpPr>
        <p:spPr>
          <a:xfrm>
            <a:off x="2500298" y="5072074"/>
            <a:ext cx="928694" cy="416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/>
        </p:nvCxnSpPr>
        <p:spPr>
          <a:xfrm>
            <a:off x="5143504" y="5500702"/>
            <a:ext cx="12858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215238" cy="1000111"/>
          </a:xfrm>
        </p:spPr>
        <p:txBody>
          <a:bodyPr>
            <a:normAutofit fontScale="90000"/>
          </a:bodyPr>
          <a:lstStyle/>
          <a:p>
            <a:r>
              <a:rPr lang="sv-SE" dirty="0"/>
              <a:t>B – Vegetativ</a:t>
            </a:r>
            <a:br>
              <a:rPr lang="sv-SE" dirty="0"/>
            </a:br>
            <a:r>
              <a:rPr lang="sv-SE" dirty="0"/>
              <a:t>reglering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3726141" cy="2270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3571900" cy="2571768"/>
          </a:xfrm>
        </p:spPr>
        <p:txBody>
          <a:bodyPr>
            <a:normAutofit fontScale="62500" lnSpcReduction="20000"/>
          </a:bodyPr>
          <a:lstStyle/>
          <a:p>
            <a:pPr algn="l" eaLnBrk="1" hangingPunct="1">
              <a:lnSpc>
                <a:spcPct val="120000"/>
              </a:lnSpc>
            </a:pPr>
            <a:r>
              <a:rPr lang="sv-SE" sz="2400" b="1" dirty="0">
                <a:solidFill>
                  <a:srgbClr val="00FF00"/>
                </a:solidFill>
              </a:rPr>
              <a:t>Grön = Höga frekvenser</a:t>
            </a:r>
          </a:p>
          <a:p>
            <a:pPr algn="l" eaLnBrk="1" hangingPunct="1">
              <a:lnSpc>
                <a:spcPct val="120000"/>
              </a:lnSpc>
            </a:pPr>
            <a:r>
              <a:rPr lang="sv-SE" sz="2400" dirty="0"/>
              <a:t>Parasympatiska nervsystemet</a:t>
            </a:r>
          </a:p>
          <a:p>
            <a:pPr algn="l" eaLnBrk="1" hangingPunct="1">
              <a:lnSpc>
                <a:spcPct val="120000"/>
              </a:lnSpc>
            </a:pPr>
            <a:endParaRPr lang="sv-SE" sz="2400" dirty="0"/>
          </a:p>
          <a:p>
            <a:pPr algn="l" eaLnBrk="1" hangingPunct="1">
              <a:lnSpc>
                <a:spcPct val="150000"/>
              </a:lnSpc>
            </a:pPr>
            <a:r>
              <a:rPr lang="sv-SE" sz="2400" b="1" dirty="0">
                <a:solidFill>
                  <a:srgbClr val="FFFF00"/>
                </a:solidFill>
              </a:rPr>
              <a:t>Gul = Låga frekvenser</a:t>
            </a:r>
          </a:p>
          <a:p>
            <a:pPr algn="l" eaLnBrk="1" hangingPunct="1">
              <a:lnSpc>
                <a:spcPct val="150000"/>
              </a:lnSpc>
            </a:pPr>
            <a:r>
              <a:rPr lang="sv-SE" sz="2400" dirty="0"/>
              <a:t>Sympatiska nervsystemet</a:t>
            </a:r>
          </a:p>
          <a:p>
            <a:pPr algn="l" eaLnBrk="1" hangingPunct="1">
              <a:lnSpc>
                <a:spcPct val="150000"/>
              </a:lnSpc>
            </a:pPr>
            <a:endParaRPr lang="sv-SE" sz="2400" dirty="0"/>
          </a:p>
          <a:p>
            <a:pPr algn="l" eaLnBrk="1" hangingPunct="1">
              <a:lnSpc>
                <a:spcPct val="150000"/>
              </a:lnSpc>
            </a:pPr>
            <a:r>
              <a:rPr lang="sv-SE" sz="2400" b="1" dirty="0">
                <a:solidFill>
                  <a:srgbClr val="0066FF"/>
                </a:solidFill>
              </a:rPr>
              <a:t>Blå = Mycket låga frekvenser</a:t>
            </a:r>
            <a:endParaRPr lang="sv-SE" sz="2400" b="1" dirty="0"/>
          </a:p>
          <a:p>
            <a:pPr algn="l" eaLnBrk="1" hangingPunct="1">
              <a:lnSpc>
                <a:spcPct val="150000"/>
              </a:lnSpc>
            </a:pPr>
            <a:r>
              <a:rPr lang="sv-SE" sz="2400" dirty="0" err="1"/>
              <a:t>Humoral</a:t>
            </a:r>
            <a:r>
              <a:rPr lang="sv-SE" sz="2400" dirty="0"/>
              <a:t> reglering = centrala nervsystemet / hormonsystemet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1714488"/>
            <a:ext cx="4214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Spänningsindex</a:t>
            </a:r>
            <a:r>
              <a:rPr lang="sv-SE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 indikerar hur ansträngda kroppens reglerande mekanismer är (inre stress) för att leverera syre till cellerna och upprätthålla balans (</a:t>
            </a:r>
            <a:r>
              <a:rPr lang="sv-SE" dirty="0" err="1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homeostas</a:t>
            </a:r>
            <a:r>
              <a:rPr lang="sv-SE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)</a:t>
            </a:r>
            <a:endParaRPr lang="sv-SE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785815"/>
            <a:ext cx="7215238" cy="1000111"/>
          </a:xfrm>
        </p:spPr>
        <p:txBody>
          <a:bodyPr>
            <a:normAutofit fontScale="90000"/>
          </a:bodyPr>
          <a:lstStyle/>
          <a:p>
            <a:r>
              <a:rPr lang="sv-SE" dirty="0"/>
              <a:t>B – Vegetativ reglering</a:t>
            </a:r>
            <a:br>
              <a:rPr lang="sv-SE" dirty="0"/>
            </a:b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4071934" y="1357298"/>
            <a:ext cx="46434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sz="1600" b="1" dirty="0">
                <a:solidFill>
                  <a:srgbClr val="79766F"/>
                </a:solidFill>
              </a:rPr>
              <a:t>Det sympatiska nervsystemet </a:t>
            </a:r>
            <a:r>
              <a:rPr lang="sv-SE" sz="1600" dirty="0">
                <a:solidFill>
                  <a:srgbClr val="79766F"/>
                </a:solidFill>
              </a:rPr>
              <a:t>som styr energikrävande handlingar (kamp/flykt)</a:t>
            </a:r>
          </a:p>
          <a:p>
            <a:pPr eaLnBrk="0" hangingPunct="0">
              <a:defRPr/>
            </a:pPr>
            <a:endParaRPr lang="sv-SE" sz="1600" dirty="0">
              <a:solidFill>
                <a:srgbClr val="79766F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sv-SE" sz="1600" b="1" dirty="0">
                <a:solidFill>
                  <a:srgbClr val="79766F"/>
                </a:solidFill>
              </a:rPr>
              <a:t>Det parasympatiska nervsystemet </a:t>
            </a:r>
            <a:r>
              <a:rPr lang="sv-SE" sz="1600" dirty="0">
                <a:solidFill>
                  <a:srgbClr val="79766F"/>
                </a:solidFill>
              </a:rPr>
              <a:t>som styr över energisparande handlingar (vila och matsmältning)</a:t>
            </a:r>
          </a:p>
        </p:txBody>
      </p:sp>
      <p:sp>
        <p:nvSpPr>
          <p:cNvPr id="9" name="Rektangel 8"/>
          <p:cNvSpPr/>
          <p:nvPr/>
        </p:nvSpPr>
        <p:spPr>
          <a:xfrm>
            <a:off x="428596" y="1428736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Vegetativt jämviktsindex</a:t>
            </a:r>
          </a:p>
          <a:p>
            <a:pPr eaLnBrk="0" hangingPunct="0">
              <a:defRPr/>
            </a:pPr>
            <a:r>
              <a:rPr lang="sv-SE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visar balansen mellan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7834336" cy="2370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C – Hormonreglering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4000496" y="1500174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sv-SE" sz="1600" dirty="0">
                <a:solidFill>
                  <a:srgbClr val="79766F"/>
                </a:solidFill>
              </a:rPr>
              <a:t>Vit färg indikerar optimal synkronisering. Röd och grå färg är </a:t>
            </a:r>
            <a:r>
              <a:rPr lang="sv-SE" sz="1600" dirty="0" err="1">
                <a:solidFill>
                  <a:srgbClr val="79766F"/>
                </a:solidFill>
              </a:rPr>
              <a:t>desynkronisering</a:t>
            </a:r>
            <a:r>
              <a:rPr lang="sv-SE" sz="1600" dirty="0">
                <a:solidFill>
                  <a:srgbClr val="79766F"/>
                </a:solidFill>
              </a:rPr>
              <a:t>.</a:t>
            </a:r>
          </a:p>
          <a:p>
            <a:pPr eaLnBrk="0" hangingPunct="0">
              <a:lnSpc>
                <a:spcPct val="150000"/>
              </a:lnSpc>
              <a:defRPr/>
            </a:pPr>
            <a:endParaRPr lang="sv-SE" sz="1600" dirty="0">
              <a:solidFill>
                <a:srgbClr val="79766F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sv-SE" sz="1600" dirty="0">
                <a:solidFill>
                  <a:srgbClr val="79766F"/>
                </a:solidFill>
              </a:rPr>
              <a:t>Bättre synkronisering återspeglar en bättre hormonbalans.</a:t>
            </a:r>
          </a:p>
        </p:txBody>
      </p:sp>
      <p:sp>
        <p:nvSpPr>
          <p:cNvPr id="9" name="Rektangel 8"/>
          <p:cNvSpPr/>
          <p:nvPr/>
        </p:nvSpPr>
        <p:spPr>
          <a:xfrm>
            <a:off x="500034" y="1500174"/>
            <a:ext cx="335758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Hormonellt </a:t>
            </a:r>
            <a:r>
              <a:rPr lang="sv-SE" b="1" dirty="0" err="1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reglerings-index</a:t>
            </a:r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 </a:t>
            </a:r>
            <a:r>
              <a:rPr lang="sv-SE" sz="1600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visar h</a:t>
            </a:r>
            <a:r>
              <a:rPr lang="sv-SE" sz="1600" dirty="0">
                <a:solidFill>
                  <a:srgbClr val="79766F"/>
                </a:solidFill>
              </a:rPr>
              <a:t>ur väl kroppens 440 olika rytmer är </a:t>
            </a:r>
            <a:r>
              <a:rPr lang="sv-SE" sz="1600" dirty="0" err="1">
                <a:solidFill>
                  <a:srgbClr val="79766F"/>
                </a:solidFill>
              </a:rPr>
              <a:t>synkron-iserade</a:t>
            </a:r>
            <a:r>
              <a:rPr lang="sv-SE" sz="1600" dirty="0">
                <a:solidFill>
                  <a:srgbClr val="79766F"/>
                </a:solidFill>
              </a:rPr>
              <a:t> med varandra.</a:t>
            </a:r>
            <a:endParaRPr lang="sv-SE" dirty="0">
              <a:solidFill>
                <a:srgbClr val="79766F"/>
              </a:solidFill>
            </a:endParaRPr>
          </a:p>
          <a:p>
            <a:pPr eaLnBrk="0" hangingPunct="0">
              <a:defRPr/>
            </a:pPr>
            <a:endParaRPr lang="sv-SE" dirty="0">
              <a:solidFill>
                <a:srgbClr val="79766F"/>
              </a:solidFill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3" y="3714752"/>
            <a:ext cx="8348689" cy="251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C – Hormonreglering</a:t>
            </a:r>
          </a:p>
        </p:txBody>
      </p:sp>
      <p:sp>
        <p:nvSpPr>
          <p:cNvPr id="7" name="Rektangel 6"/>
          <p:cNvSpPr/>
          <p:nvPr/>
        </p:nvSpPr>
        <p:spPr>
          <a:xfrm>
            <a:off x="3714744" y="1500174"/>
            <a:ext cx="49292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79766F"/>
                </a:solidFill>
              </a:rPr>
              <a:t>Fungerar de reglerande systemen bra, så tillverkar kroppen tillräckligt med energi.</a:t>
            </a:r>
            <a:endParaRPr lang="sv-SE" sz="1600" dirty="0">
              <a:solidFill>
                <a:srgbClr val="79766F"/>
              </a:solidFill>
              <a:ea typeface="Times New Roman" pitchFamily="18" charset="0"/>
              <a:cs typeface="Arial Narrow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sv-SE" sz="1600" dirty="0">
              <a:solidFill>
                <a:srgbClr val="79766F"/>
              </a:solidFill>
            </a:endParaRPr>
          </a:p>
          <a:p>
            <a:r>
              <a:rPr lang="sv-SE" sz="1600" dirty="0">
                <a:solidFill>
                  <a:srgbClr val="79766F"/>
                </a:solidFill>
              </a:rPr>
              <a:t>Blå stapel visar hur snabbt energi produceras. Röd stapel visar hur snabbt energin förbrukas.</a:t>
            </a:r>
          </a:p>
        </p:txBody>
      </p:sp>
      <p:sp>
        <p:nvSpPr>
          <p:cNvPr id="9" name="Rektangel 8"/>
          <p:cNvSpPr/>
          <p:nvPr/>
        </p:nvSpPr>
        <p:spPr>
          <a:xfrm>
            <a:off x="500034" y="1500174"/>
            <a:ext cx="33575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Energiresurser </a:t>
            </a:r>
            <a:r>
              <a:rPr lang="sv-SE" sz="1600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visar hur bra kroppens reglerande system fungerar</a:t>
            </a:r>
            <a:endParaRPr lang="sv-SE" dirty="0">
              <a:solidFill>
                <a:srgbClr val="79766F"/>
              </a:solidFill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90" y="3840598"/>
            <a:ext cx="8353452" cy="251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D – Psykoemotionellt</a:t>
            </a:r>
          </a:p>
        </p:txBody>
      </p:sp>
      <p:sp>
        <p:nvSpPr>
          <p:cNvPr id="7" name="Rektangel 6"/>
          <p:cNvSpPr/>
          <p:nvPr/>
        </p:nvSpPr>
        <p:spPr>
          <a:xfrm>
            <a:off x="3929058" y="1357298"/>
            <a:ext cx="49292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dirty="0" err="1">
                <a:solidFill>
                  <a:srgbClr val="79766F"/>
                </a:solidFill>
              </a:rPr>
              <a:t>Hypothalamus</a:t>
            </a:r>
            <a:r>
              <a:rPr lang="sv-SE" sz="1600" dirty="0">
                <a:solidFill>
                  <a:srgbClr val="79766F"/>
                </a:solidFill>
              </a:rPr>
              <a:t> samordnar inre och yttre signaler och instruerar hormonsystemet och parasympatiska/sympatiska nervsystemet.</a:t>
            </a:r>
          </a:p>
          <a:p>
            <a:endParaRPr lang="sv-SE" sz="1600" dirty="0">
              <a:solidFill>
                <a:srgbClr val="79766F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sv-SE" sz="1600" dirty="0">
                <a:solidFill>
                  <a:srgbClr val="79766F"/>
                </a:solidFill>
              </a:rPr>
              <a:t>Hypothalamus påverkar all reglering på kort och lång sikt</a:t>
            </a:r>
          </a:p>
        </p:txBody>
      </p:sp>
      <p:sp>
        <p:nvSpPr>
          <p:cNvPr id="9" name="Rektangel 8"/>
          <p:cNvSpPr/>
          <p:nvPr/>
        </p:nvSpPr>
        <p:spPr>
          <a:xfrm>
            <a:off x="500034" y="1357298"/>
            <a:ext cx="33575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Hypothalamus </a:t>
            </a:r>
            <a:r>
              <a:rPr lang="sv-SE" sz="1600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är kroppens största regleringsmekanism</a:t>
            </a:r>
            <a:endParaRPr lang="sv-SE" dirty="0">
              <a:solidFill>
                <a:srgbClr val="79766F"/>
              </a:solidFill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27582"/>
            <a:ext cx="8282014" cy="2530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D – Psykoemotionellt</a:t>
            </a:r>
          </a:p>
        </p:txBody>
      </p:sp>
      <p:sp>
        <p:nvSpPr>
          <p:cNvPr id="7" name="Rektangel 6"/>
          <p:cNvSpPr/>
          <p:nvPr/>
        </p:nvSpPr>
        <p:spPr>
          <a:xfrm>
            <a:off x="3929058" y="1357298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b="1" dirty="0">
                <a:solidFill>
                  <a:srgbClr val="79766F"/>
                </a:solidFill>
              </a:rPr>
              <a:t>Delta</a:t>
            </a:r>
            <a:r>
              <a:rPr lang="sv-SE" sz="1600" dirty="0">
                <a:solidFill>
                  <a:srgbClr val="79766F"/>
                </a:solidFill>
              </a:rPr>
              <a:t> Sömn, meditation, hypnos, läkning, återhämtning.</a:t>
            </a:r>
          </a:p>
          <a:p>
            <a:pPr>
              <a:lnSpc>
                <a:spcPct val="150000"/>
              </a:lnSpc>
            </a:pPr>
            <a:r>
              <a:rPr lang="sv-SE" sz="1600" b="1" dirty="0" err="1">
                <a:solidFill>
                  <a:srgbClr val="79766F"/>
                </a:solidFill>
              </a:rPr>
              <a:t>Theta</a:t>
            </a:r>
            <a:r>
              <a:rPr lang="sv-SE" sz="1600" dirty="0">
                <a:solidFill>
                  <a:srgbClr val="79766F"/>
                </a:solidFill>
              </a:rPr>
              <a:t> Djupavslappning, inlärning, insikt, meditation, kontakt med undermedvetna</a:t>
            </a:r>
          </a:p>
        </p:txBody>
      </p:sp>
      <p:sp>
        <p:nvSpPr>
          <p:cNvPr id="9" name="Rektangel 8"/>
          <p:cNvSpPr/>
          <p:nvPr/>
        </p:nvSpPr>
        <p:spPr>
          <a:xfrm>
            <a:off x="500034" y="1357298"/>
            <a:ext cx="335758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Hjärnvågor </a:t>
            </a:r>
            <a:r>
              <a:rPr lang="sv-SE" sz="1600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kan liknas vid växlarna i en bil – de är bra för olika uppgifter. Nyckeln är att kunna använda rätt växel vid rätt tillfälle</a:t>
            </a:r>
            <a:endParaRPr lang="sv-SE" dirty="0">
              <a:solidFill>
                <a:srgbClr val="79766F"/>
              </a:solidFill>
              <a:ea typeface="Times New Roman" pitchFamily="18" charset="0"/>
              <a:cs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57628"/>
            <a:ext cx="4087820" cy="2478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428596" y="378619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600" b="1" dirty="0">
                <a:solidFill>
                  <a:srgbClr val="79766F"/>
                </a:solidFill>
              </a:rPr>
              <a:t>Alfa</a:t>
            </a:r>
            <a:r>
              <a:rPr lang="sv-SE" sz="1600" dirty="0">
                <a:solidFill>
                  <a:srgbClr val="79766F"/>
                </a:solidFill>
              </a:rPr>
              <a:t> Avslappning, kreativitet,  medveten uppmärksamhet</a:t>
            </a:r>
          </a:p>
          <a:p>
            <a:pPr>
              <a:lnSpc>
                <a:spcPct val="150000"/>
              </a:lnSpc>
            </a:pPr>
            <a:r>
              <a:rPr lang="sv-SE" sz="1600" b="1" dirty="0">
                <a:solidFill>
                  <a:srgbClr val="79766F"/>
                </a:solidFill>
              </a:rPr>
              <a:t>Beta</a:t>
            </a:r>
            <a:r>
              <a:rPr lang="sv-SE" sz="1600" dirty="0">
                <a:solidFill>
                  <a:srgbClr val="79766F"/>
                </a:solidFill>
              </a:rPr>
              <a:t> Koncentration, tänkande problemlösning, vakenhet</a:t>
            </a:r>
          </a:p>
          <a:p>
            <a:pPr>
              <a:lnSpc>
                <a:spcPct val="150000"/>
              </a:lnSpc>
            </a:pPr>
            <a:r>
              <a:rPr lang="sv-SE" sz="1600" b="1" dirty="0">
                <a:solidFill>
                  <a:srgbClr val="79766F"/>
                </a:solidFill>
              </a:rPr>
              <a:t>Gamma </a:t>
            </a:r>
            <a:r>
              <a:rPr lang="sv-SE" sz="1600" dirty="0">
                <a:solidFill>
                  <a:srgbClr val="79766F"/>
                </a:solidFill>
              </a:rPr>
              <a:t>Perception, hög nivå av tänkande, koordinerar aktivitet i hjärnbarken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A – Resursanalys</a:t>
            </a:r>
          </a:p>
        </p:txBody>
      </p:sp>
      <p:sp>
        <p:nvSpPr>
          <p:cNvPr id="9" name="Rektangel 8"/>
          <p:cNvSpPr/>
          <p:nvPr/>
        </p:nvSpPr>
        <p:spPr>
          <a:xfrm>
            <a:off x="500034" y="1357298"/>
            <a:ext cx="39290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79766F"/>
                </a:solidFill>
                <a:ea typeface="Times New Roman" pitchFamily="18" charset="0"/>
                <a:cs typeface="Arial Narrow" pitchFamily="34" charset="0"/>
              </a:rPr>
              <a:t>Kroppsstyrka </a:t>
            </a:r>
            <a:r>
              <a:rPr lang="sv-SE" sz="1600" dirty="0">
                <a:solidFill>
                  <a:srgbClr val="79766F"/>
                </a:solidFill>
              </a:rPr>
              <a:t>visar hur laddade dina batterier är, vilken </a:t>
            </a:r>
            <a:r>
              <a:rPr lang="sv-SE" sz="1600" dirty="0" err="1">
                <a:solidFill>
                  <a:srgbClr val="79766F"/>
                </a:solidFill>
              </a:rPr>
              <a:t>adaptions-förmåga</a:t>
            </a:r>
            <a:r>
              <a:rPr lang="sv-SE" sz="1600" dirty="0">
                <a:solidFill>
                  <a:srgbClr val="79766F"/>
                </a:solidFill>
              </a:rPr>
              <a:t> du har.</a:t>
            </a:r>
          </a:p>
          <a:p>
            <a:endParaRPr lang="sv-SE" sz="1600" dirty="0">
              <a:solidFill>
                <a:srgbClr val="79766F"/>
              </a:solidFill>
            </a:endParaRPr>
          </a:p>
          <a:p>
            <a:r>
              <a:rPr lang="sv-SE" sz="1600" dirty="0">
                <a:solidFill>
                  <a:srgbClr val="79766F"/>
                </a:solidFill>
              </a:rPr>
              <a:t>Visar också hur länge dina resurser</a:t>
            </a:r>
          </a:p>
          <a:p>
            <a:r>
              <a:rPr lang="sv-SE" sz="1600" dirty="0">
                <a:solidFill>
                  <a:srgbClr val="79766F"/>
                </a:solidFill>
              </a:rPr>
              <a:t>räcker idag och 10 dagar framåt.</a:t>
            </a:r>
            <a:r>
              <a:rPr lang="sv-SE" sz="1600" dirty="0"/>
              <a:t> </a:t>
            </a:r>
            <a:endParaRPr lang="sv-SE" sz="1600" dirty="0">
              <a:solidFill>
                <a:srgbClr val="79766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14752"/>
            <a:ext cx="4249647" cy="258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ktangel 9"/>
          <p:cNvSpPr/>
          <p:nvPr/>
        </p:nvSpPr>
        <p:spPr>
          <a:xfrm>
            <a:off x="571472" y="3786190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79766F"/>
                </a:solidFill>
              </a:rPr>
              <a:t>Om den fyllda gubben är före den skuggade, tyder det på att man lever livet litet för hårt – kör på överväxel, överträning</a:t>
            </a:r>
          </a:p>
          <a:p>
            <a:r>
              <a:rPr lang="sv-SE" sz="1600" dirty="0">
                <a:solidFill>
                  <a:srgbClr val="79766F"/>
                </a:solidFill>
              </a:rPr>
              <a:t>(urladdning av batteriet).</a:t>
            </a:r>
          </a:p>
          <a:p>
            <a:endParaRPr lang="sv-SE" sz="1600" dirty="0">
              <a:solidFill>
                <a:srgbClr val="79766F"/>
              </a:solidFill>
            </a:endParaRPr>
          </a:p>
          <a:p>
            <a:r>
              <a:rPr lang="sv-SE" sz="1600" dirty="0">
                <a:solidFill>
                  <a:srgbClr val="79766F"/>
                </a:solidFill>
              </a:rPr>
              <a:t>Detta kommer på sikt att leda till att hälsoindexvärdet kommer att sjunka.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14375" y="1000137"/>
            <a:ext cx="7772400" cy="1000111"/>
          </a:xfrm>
        </p:spPr>
        <p:txBody>
          <a:bodyPr/>
          <a:lstStyle/>
          <a:p>
            <a:r>
              <a:rPr lang="sv-SE" dirty="0"/>
              <a:t>Alfa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00166" y="2857504"/>
            <a:ext cx="6786610" cy="328614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50000"/>
              </a:lnSpc>
            </a:pPr>
            <a:r>
              <a:rPr lang="sv-SE" sz="2400" dirty="0"/>
              <a:t>Alfa ger en överskådlig presentation av kroppens hälsoresurser och hur den reagerar på / hur effektiv: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/>
              <a:t>  Fysisk träning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/>
              <a:t>  Läkemedel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/>
              <a:t>  Terapeutiska behandlingar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/>
              <a:t>  Mat, kosttillskott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dirty="0"/>
              <a:t>  Kaffe, alkohol, cigaretter m.m.</a:t>
            </a:r>
          </a:p>
          <a:p>
            <a:pPr algn="l">
              <a:lnSpc>
                <a:spcPct val="150000"/>
              </a:lnSpc>
            </a:pPr>
            <a:endParaRPr lang="sv-SE" sz="2400" dirty="0"/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sv-SE" sz="2400" kern="0" dirty="0">
                <a:solidFill>
                  <a:srgbClr val="79766F"/>
                </a:solidFill>
              </a:rPr>
              <a:t>  </a:t>
            </a:r>
            <a:r>
              <a:rPr lang="sv-SE" sz="2400" b="1" kern="0" dirty="0">
                <a:solidFill>
                  <a:srgbClr val="79766F"/>
                </a:solidFill>
              </a:rPr>
              <a:t>Fungerar ej vid: </a:t>
            </a:r>
            <a:r>
              <a:rPr lang="sv-SE" sz="2400" kern="0" dirty="0">
                <a:solidFill>
                  <a:srgbClr val="79766F"/>
                </a:solidFill>
              </a:rPr>
              <a:t>Pacemaker, arytmi, hjärtmedicin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sv-SE" sz="2400" dirty="0"/>
          </a:p>
          <a:p>
            <a:pPr>
              <a:lnSpc>
                <a:spcPct val="150000"/>
              </a:lnSpc>
            </a:pPr>
            <a:endParaRPr lang="sv-SE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A – Resursanalys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1357298"/>
            <a:ext cx="407196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Gerontologisk kurva </a:t>
            </a:r>
            <a:r>
              <a:rPr lang="sv-SE" sz="1600" dirty="0">
                <a:solidFill>
                  <a:srgbClr val="79766F"/>
                </a:solidFill>
              </a:rPr>
              <a:t>visar hur livsrytmen ligger i förhållande till faktisk ålder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8277251" cy="254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215238" cy="1000111"/>
          </a:xfrm>
        </p:spPr>
        <p:txBody>
          <a:bodyPr>
            <a:normAutofit/>
          </a:bodyPr>
          <a:lstStyle/>
          <a:p>
            <a:r>
              <a:rPr lang="sv-SE" dirty="0"/>
              <a:t>Komplex hälsoindex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139137" cy="500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15238" cy="1000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v-SE" sz="4800" dirty="0"/>
              <a:t>Klientfall I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2706855"/>
            <a:ext cx="6000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Alfa-värden efter hård träning (intervall)</a:t>
            </a:r>
            <a:endParaRPr lang="sv-SE" sz="1600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nders\Documents\_Företag\Alfa\Anders\anders-interval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nders\Documents\_Företag\Alfa\Anders\anders-interval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71450"/>
            <a:ext cx="6624637" cy="65008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15238" cy="1000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v-SE" sz="4800" dirty="0"/>
              <a:t>Klientfall III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2706855"/>
            <a:ext cx="6000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Alfa-värden efter cigarett</a:t>
            </a:r>
            <a:endParaRPr lang="sv-SE" sz="1600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5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15238" cy="1000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v-SE" sz="4800" dirty="0"/>
              <a:t>Klientfall IV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2706855"/>
            <a:ext cx="62865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Alfa-värden efter 15 minuters </a:t>
            </a:r>
            <a:r>
              <a:rPr lang="sv-SE" b="1" dirty="0" err="1">
                <a:solidFill>
                  <a:srgbClr val="79766F"/>
                </a:solidFill>
              </a:rPr>
              <a:t>avslappnings-CD</a:t>
            </a:r>
            <a:endParaRPr lang="sv-SE" sz="1600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85813" y="1143000"/>
            <a:ext cx="7772400" cy="1470025"/>
          </a:xfrm>
        </p:spPr>
        <p:txBody>
          <a:bodyPr/>
          <a:lstStyle/>
          <a:p>
            <a:pPr eaLnBrk="1" hangingPunct="1"/>
            <a:r>
              <a:rPr lang="sv-SE" dirty="0"/>
              <a:t>Certifikat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00188" y="2928954"/>
            <a:ext cx="6400800" cy="2786062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sv-SE" sz="2400" dirty="0"/>
              <a:t>Tillverkningen av ”ALFA är </a:t>
            </a:r>
            <a:r>
              <a:rPr lang="sv-SE" sz="2400" dirty="0" err="1"/>
              <a:t>kvalitets-säkrad</a:t>
            </a:r>
            <a:r>
              <a:rPr lang="sv-SE" sz="2400" dirty="0"/>
              <a:t> enligt ISO 9001:2000 och har godkännande genom EU certifikat CE-1011</a:t>
            </a:r>
          </a:p>
          <a:p>
            <a:pPr algn="l" eaLnBrk="1" hangingPunct="1"/>
            <a:endParaRPr lang="sv-S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15238" cy="1000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v-SE" sz="4800" dirty="0"/>
              <a:t>Klientfall V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2706855"/>
            <a:ext cx="6000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Alfa-värden vid olika andningsfrekvenser</a:t>
            </a:r>
            <a:endParaRPr lang="sv-SE" sz="1600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ers\Documents\_Företag\Alfa\Anders\andning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86863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ders\Documents\_Företag\Alfa\Anders\andn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33400"/>
            <a:ext cx="6754812" cy="5740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142984"/>
            <a:ext cx="7215238" cy="1000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sv-SE" sz="4800" dirty="0"/>
              <a:t>Klientfall VI</a:t>
            </a:r>
          </a:p>
        </p:txBody>
      </p:sp>
      <p:sp>
        <p:nvSpPr>
          <p:cNvPr id="7" name="Rektangel 6"/>
          <p:cNvSpPr/>
          <p:nvPr/>
        </p:nvSpPr>
        <p:spPr>
          <a:xfrm>
            <a:off x="571472" y="2706855"/>
            <a:ext cx="60007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>
                <a:solidFill>
                  <a:srgbClr val="79766F"/>
                </a:solidFill>
              </a:rPr>
              <a:t>Alfa-värden efter andning med motstånd</a:t>
            </a:r>
            <a:endParaRPr lang="sv-SE" sz="1600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28596" y="1723128"/>
            <a:ext cx="828680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v-SE" sz="36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 förbättra sin andning…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28596" y="3261415"/>
            <a:ext cx="8286807" cy="9534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sv-SE" sz="2000" b="1" dirty="0">
                <a:solidFill>
                  <a:srgbClr val="79766F"/>
                </a:solidFill>
              </a:rPr>
              <a:t>…är ett av de absolut </a:t>
            </a:r>
            <a:r>
              <a:rPr lang="sv-SE" sz="2000" b="1" dirty="0">
                <a:solidFill>
                  <a:srgbClr val="1F7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snabbaste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>
                <a:solidFill>
                  <a:srgbClr val="79766F"/>
                </a:solidFill>
              </a:rPr>
              <a:t>och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sv-SE" sz="2000" b="1" dirty="0">
                <a:solidFill>
                  <a:srgbClr val="1F7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effektivaste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>
                <a:solidFill>
                  <a:srgbClr val="79766F"/>
                </a:solidFill>
              </a:rPr>
              <a:t>sätten att förbättra sin hälsa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785802"/>
          </a:xfrm>
        </p:spPr>
        <p:txBody>
          <a:bodyPr/>
          <a:lstStyle/>
          <a:p>
            <a:pPr eaLnBrk="1" hangingPunct="1"/>
            <a:r>
              <a:rPr lang="sv-SE" dirty="0"/>
              <a:t>Forskning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6500858" cy="164307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10 studier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mellan</a:t>
            </a:r>
            <a:r>
              <a:rPr lang="en-US" sz="2400" dirty="0"/>
              <a:t> 1996-2005. </a:t>
            </a:r>
            <a:r>
              <a:rPr lang="en-US" sz="2400" dirty="0" err="1"/>
              <a:t>Totalt</a:t>
            </a:r>
            <a:r>
              <a:rPr lang="en-US" sz="2400" dirty="0"/>
              <a:t> 2 687 </a:t>
            </a:r>
            <a:r>
              <a:rPr lang="en-US" sz="2400" dirty="0" err="1"/>
              <a:t>personer</a:t>
            </a:r>
            <a:r>
              <a:rPr lang="en-US" sz="2400" dirty="0"/>
              <a:t> </a:t>
            </a:r>
            <a:r>
              <a:rPr lang="en-US" sz="2400" dirty="0" err="1"/>
              <a:t>ingick</a:t>
            </a:r>
            <a:r>
              <a:rPr lang="en-US" sz="2400" dirty="0"/>
              <a:t> i </a:t>
            </a:r>
            <a:r>
              <a:rPr lang="en-US" sz="2400" dirty="0" err="1"/>
              <a:t>studierna</a:t>
            </a:r>
            <a:r>
              <a:rPr lang="en-US" sz="2400" dirty="0"/>
              <a:t>. </a:t>
            </a:r>
            <a:r>
              <a:rPr lang="en-US" sz="2400" dirty="0" err="1"/>
              <a:t>Resultaten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</a:t>
            </a:r>
            <a:r>
              <a:rPr lang="en-US" sz="2400" dirty="0" err="1"/>
              <a:t>mycket</a:t>
            </a:r>
            <a:r>
              <a:rPr lang="en-US" sz="2400" dirty="0"/>
              <a:t> </a:t>
            </a:r>
            <a:r>
              <a:rPr lang="en-US" sz="2400" dirty="0" err="1"/>
              <a:t>positiva</a:t>
            </a:r>
            <a:r>
              <a:rPr lang="en-US" sz="2400" dirty="0"/>
              <a:t>.</a:t>
            </a:r>
            <a:endParaRPr lang="sv-SE" sz="2400" i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2910" y="3714752"/>
            <a:ext cx="7786742" cy="26278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79766F"/>
                </a:solidFill>
              </a:rPr>
              <a:t>“The tested technology does not have analogues in the world, it is noted for its high </a:t>
            </a:r>
            <a:r>
              <a:rPr lang="en-US" sz="1600" b="1" dirty="0" err="1">
                <a:solidFill>
                  <a:srgbClr val="79766F"/>
                </a:solidFill>
              </a:rPr>
              <a:t>informativity</a:t>
            </a:r>
            <a:r>
              <a:rPr lang="en-US" sz="1600" b="1" dirty="0">
                <a:solidFill>
                  <a:srgbClr val="79766F"/>
                </a:solidFill>
              </a:rPr>
              <a:t>, sensitivity and </a:t>
            </a:r>
            <a:r>
              <a:rPr lang="en-US" sz="1600" b="1" dirty="0" err="1">
                <a:solidFill>
                  <a:srgbClr val="79766F"/>
                </a:solidFill>
              </a:rPr>
              <a:t>reproductibility</a:t>
            </a:r>
            <a:r>
              <a:rPr lang="en-US" sz="1600" b="1" dirty="0">
                <a:solidFill>
                  <a:srgbClr val="79766F"/>
                </a:solidFill>
              </a:rPr>
              <a:t>. The results presented in the report, are indicative of actuality and urgent necessity of implementation of the system into practical health care.”</a:t>
            </a:r>
          </a:p>
          <a:p>
            <a:pPr algn="l">
              <a:lnSpc>
                <a:spcPct val="150000"/>
              </a:lnSpc>
            </a:pPr>
            <a:endParaRPr lang="en-US" sz="1600" b="1" dirty="0">
              <a:solidFill>
                <a:srgbClr val="79766F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1600" b="1" i="1" dirty="0">
                <a:solidFill>
                  <a:srgbClr val="79766F"/>
                </a:solidFill>
              </a:rPr>
              <a:t>- St Righteous Martyr Elizabeth Hospital</a:t>
            </a:r>
            <a:endParaRPr lang="sv-SE" sz="1600" b="1" i="1" dirty="0">
              <a:solidFill>
                <a:srgbClr val="79766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771525" y="1528763"/>
          <a:ext cx="7691438" cy="4151317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Tillstånd</a:t>
                      </a:r>
                      <a:endParaRPr kumimoji="0" 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79766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Minutvolym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rgbClr val="79766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patienter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rgbClr val="79766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Referenser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rgbClr val="79766F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Normal andning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Medicinska textböcker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Astma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101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McFadden &amp; Lyons, 1968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Astma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 (±6)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Bowler et al, 1998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Cancer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(±2)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Travers et al, 2008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Diabetes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12-17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Bottini et al, 2003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Diabetes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 (±2)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Tantucci et al, 2001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Hjärtsjukdom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 (±4)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Clark et al, 1997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Hjärtsjukdom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 (±3)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132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Fanfulla et al, 1998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Sömnapné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 (±3) l/min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Radwan</a:t>
                      </a:r>
                      <a:r>
                        <a:rPr kumimoji="0" lang="sv-S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9766F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et al, 2001</a:t>
                      </a:r>
                    </a:p>
                  </a:txBody>
                  <a:tcPr marL="11572" marR="11572" marT="11572" marB="115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48" name="Text Box 5"/>
          <p:cNvSpPr txBox="1">
            <a:spLocks noChangeArrowheads="1"/>
          </p:cNvSpPr>
          <p:nvPr/>
        </p:nvSpPr>
        <p:spPr bwMode="auto">
          <a:xfrm>
            <a:off x="428596" y="623888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v-SE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Minutvolym vid olika sjukdomar</a:t>
            </a:r>
          </a:p>
        </p:txBody>
      </p:sp>
      <p:sp>
        <p:nvSpPr>
          <p:cNvPr id="20525" name="Text Box 5"/>
          <p:cNvSpPr txBox="1">
            <a:spLocks noChangeArrowheads="1"/>
          </p:cNvSpPr>
          <p:nvPr/>
        </p:nvSpPr>
        <p:spPr bwMode="auto">
          <a:xfrm>
            <a:off x="285720" y="6053138"/>
            <a:ext cx="857256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Ju mer man andas desto sämre mår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39183" cy="52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pPr eaLnBrk="1" hangingPunct="1"/>
            <a:r>
              <a:rPr lang="sv-SE" dirty="0"/>
              <a:t>Alfa förstasida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215238" cy="1000111"/>
          </a:xfrm>
        </p:spPr>
        <p:txBody>
          <a:bodyPr>
            <a:normAutofit/>
          </a:bodyPr>
          <a:lstStyle/>
          <a:p>
            <a:pPr eaLnBrk="1" hangingPunct="1"/>
            <a:r>
              <a:rPr lang="sv-SE" dirty="0"/>
              <a:t>EKG</a:t>
            </a:r>
          </a:p>
        </p:txBody>
      </p:sp>
      <p:pic>
        <p:nvPicPr>
          <p:cNvPr id="3074" name="Picture 2" descr="C:\Users\Anders\Documents\_Företag\Marknadsföring\Bildbank\Kroppen\R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2943790" cy="2824144"/>
          </a:xfrm>
          <a:prstGeom prst="rect">
            <a:avLst/>
          </a:prstGeom>
          <a:noFill/>
        </p:spPr>
      </p:pic>
      <p:cxnSp>
        <p:nvCxnSpPr>
          <p:cNvPr id="9" name="Rak 8"/>
          <p:cNvCxnSpPr/>
          <p:nvPr/>
        </p:nvCxnSpPr>
        <p:spPr>
          <a:xfrm rot="5400000">
            <a:off x="2452040" y="1250141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>
            <a:off x="2643174" y="1284272"/>
            <a:ext cx="1643074" cy="1588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rot="5400000">
            <a:off x="4230440" y="1250141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2928926" y="1357298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R-R intervall</a:t>
            </a:r>
          </a:p>
        </p:txBody>
      </p:sp>
      <p:cxnSp>
        <p:nvCxnSpPr>
          <p:cNvPr id="24" name="Rak 23"/>
          <p:cNvCxnSpPr/>
          <p:nvPr/>
        </p:nvCxnSpPr>
        <p:spPr>
          <a:xfrm rot="16200000" flipH="1">
            <a:off x="2099240" y="2536025"/>
            <a:ext cx="64294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rot="16200000" flipH="1">
            <a:off x="2393140" y="2536026"/>
            <a:ext cx="64294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ruta 26"/>
          <p:cNvSpPr txBox="1"/>
          <p:nvPr/>
        </p:nvSpPr>
        <p:spPr>
          <a:xfrm>
            <a:off x="2333240" y="2816430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QRS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857488" y="1928802"/>
            <a:ext cx="591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T-våg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29066"/>
            <a:ext cx="7500958" cy="2010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215238" cy="100011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dirty="0" err="1"/>
              <a:t>Rytmogram</a:t>
            </a:r>
            <a:br>
              <a:rPr lang="sv-SE" dirty="0"/>
            </a:br>
            <a:r>
              <a:rPr lang="sv-SE" dirty="0"/>
              <a:t>&amp; indikatorer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8146975" cy="3105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215238" cy="1000111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Rytmogram</a:t>
            </a:r>
            <a:br>
              <a:rPr lang="sv-SE" dirty="0"/>
            </a:br>
            <a:r>
              <a:rPr lang="sv-SE" dirty="0"/>
              <a:t>&amp; indikatorer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8143932" cy="3092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85852" y="1071546"/>
            <a:ext cx="7215238" cy="1000111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Rytmogram</a:t>
            </a:r>
            <a:br>
              <a:rPr lang="sv-SE" dirty="0"/>
            </a:br>
            <a:r>
              <a:rPr lang="sv-SE" dirty="0"/>
              <a:t>&amp; indikatorer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8143932" cy="3114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731</Words>
  <Application>Microsoft Office PowerPoint</Application>
  <PresentationFormat>Bildspel på skärmen (4:3)</PresentationFormat>
  <Paragraphs>145</Paragraphs>
  <Slides>40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5" baseType="lpstr">
      <vt:lpstr>Arial</vt:lpstr>
      <vt:lpstr>Calibri</vt:lpstr>
      <vt:lpstr>Verdana</vt:lpstr>
      <vt:lpstr>Wingdings 2</vt:lpstr>
      <vt:lpstr>Aspekt</vt:lpstr>
      <vt:lpstr>PowerPoint-presentation</vt:lpstr>
      <vt:lpstr>Alfa</vt:lpstr>
      <vt:lpstr>Certifikat</vt:lpstr>
      <vt:lpstr>Forskning</vt:lpstr>
      <vt:lpstr>Alfa förstasida</vt:lpstr>
      <vt:lpstr>EKG</vt:lpstr>
      <vt:lpstr>Rytmogram &amp; indikatorer</vt:lpstr>
      <vt:lpstr>Rytmogram &amp; indikatorer</vt:lpstr>
      <vt:lpstr>Rytmogram &amp; indikatorer</vt:lpstr>
      <vt:lpstr>PowerPoint-presentation</vt:lpstr>
      <vt:lpstr>PowerPoint-presentation</vt:lpstr>
      <vt:lpstr>PowerPoint-presentation</vt:lpstr>
      <vt:lpstr>B – Vegetativ reglering</vt:lpstr>
      <vt:lpstr>B – Vegetativ reglering </vt:lpstr>
      <vt:lpstr>C – Hormonreglering</vt:lpstr>
      <vt:lpstr>C – Hormonreglering</vt:lpstr>
      <vt:lpstr>D – Psykoemotionellt</vt:lpstr>
      <vt:lpstr>D – Psykoemotionellt</vt:lpstr>
      <vt:lpstr>A – Resursanalys</vt:lpstr>
      <vt:lpstr>A – Resursanalys</vt:lpstr>
      <vt:lpstr>Komplex hälsoindex</vt:lpstr>
      <vt:lpstr>Klientfall I</vt:lpstr>
      <vt:lpstr>PowerPoint-presentation</vt:lpstr>
      <vt:lpstr>PowerPoint-presentation</vt:lpstr>
      <vt:lpstr>PowerPoint-presentation</vt:lpstr>
      <vt:lpstr>Klientfall III</vt:lpstr>
      <vt:lpstr>PowerPoint-presentation</vt:lpstr>
      <vt:lpstr>PowerPoint-presentation</vt:lpstr>
      <vt:lpstr>Klientfall IV</vt:lpstr>
      <vt:lpstr>PowerPoint-presentation</vt:lpstr>
      <vt:lpstr>PowerPoint-presentation</vt:lpstr>
      <vt:lpstr>Klientfall V</vt:lpstr>
      <vt:lpstr>PowerPoint-presentation</vt:lpstr>
      <vt:lpstr>PowerPoint-presentation</vt:lpstr>
      <vt:lpstr>PowerPoint-presentation</vt:lpstr>
      <vt:lpstr>Klientfall VI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Anders Olsson</dc:creator>
  <cp:lastModifiedBy>Boris Aranovich</cp:lastModifiedBy>
  <cp:revision>598</cp:revision>
  <dcterms:created xsi:type="dcterms:W3CDTF">2010-03-01T13:52:59Z</dcterms:created>
  <dcterms:modified xsi:type="dcterms:W3CDTF">2022-09-02T08:56:51Z</dcterms:modified>
</cp:coreProperties>
</file>