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5" r:id="rId3"/>
    <p:sldId id="277" r:id="rId4"/>
    <p:sldId id="273" r:id="rId5"/>
    <p:sldId id="274" r:id="rId6"/>
    <p:sldId id="271" r:id="rId7"/>
    <p:sldId id="288" r:id="rId8"/>
    <p:sldId id="280" r:id="rId9"/>
    <p:sldId id="287" r:id="rId10"/>
    <p:sldId id="279" r:id="rId11"/>
    <p:sldId id="283" r:id="rId12"/>
    <p:sldId id="285" r:id="rId13"/>
    <p:sldId id="286" r:id="rId14"/>
    <p:sldId id="257" r:id="rId15"/>
    <p:sldId id="276" r:id="rId16"/>
    <p:sldId id="294" r:id="rId17"/>
    <p:sldId id="289" r:id="rId18"/>
    <p:sldId id="266" r:id="rId19"/>
    <p:sldId id="295" r:id="rId20"/>
    <p:sldId id="301" r:id="rId21"/>
    <p:sldId id="299" r:id="rId22"/>
    <p:sldId id="298" r:id="rId23"/>
    <p:sldId id="290" r:id="rId24"/>
    <p:sldId id="297" r:id="rId25"/>
    <p:sldId id="296" r:id="rId26"/>
    <p:sldId id="265" r:id="rId27"/>
    <p:sldId id="260" r:id="rId28"/>
    <p:sldId id="268" r:id="rId29"/>
    <p:sldId id="264" r:id="rId30"/>
    <p:sldId id="261" r:id="rId31"/>
    <p:sldId id="263" r:id="rId32"/>
    <p:sldId id="267" r:id="rId33"/>
    <p:sldId id="270" r:id="rId34"/>
    <p:sldId id="269" r:id="rId35"/>
    <p:sldId id="262" r:id="rId36"/>
    <p:sldId id="259" r:id="rId3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7ECF3DC-AC00-48E2-A35F-71315D658666}" type="datetimeFigureOut">
              <a:rPr lang="sv-SE" smtClean="0"/>
              <a:t>2020-08-10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8725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7ECF3DC-AC00-48E2-A35F-71315D658666}" type="datetimeFigureOut">
              <a:rPr lang="sv-SE" smtClean="0"/>
              <a:t>2020-08-10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7610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7ECF3DC-AC00-48E2-A35F-71315D658666}" type="datetimeFigureOut">
              <a:rPr lang="sv-SE" smtClean="0"/>
              <a:t>2020-08-10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410903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7ECF3DC-AC00-48E2-A35F-71315D658666}" type="datetimeFigureOut">
              <a:rPr lang="sv-SE" smtClean="0"/>
              <a:t>2020-08-10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218914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7ECF3DC-AC00-48E2-A35F-71315D658666}" type="datetimeFigureOut">
              <a:rPr lang="sv-SE" smtClean="0"/>
              <a:t>2020-08-10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39015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7ECF3DC-AC00-48E2-A35F-71315D658666}" type="datetimeFigureOut">
              <a:rPr lang="sv-SE" smtClean="0"/>
              <a:t>2020-08-10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42602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7ECF3DC-AC00-48E2-A35F-71315D658666}" type="datetimeFigureOut">
              <a:rPr lang="sv-SE" smtClean="0"/>
              <a:t>2020-08-10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81540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7ECF3DC-AC00-48E2-A35F-71315D658666}" type="datetimeFigureOut">
              <a:rPr lang="sv-SE" smtClean="0"/>
              <a:t>2020-08-10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9879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7ECF3DC-AC00-48E2-A35F-71315D658666}" type="datetimeFigureOut">
              <a:rPr lang="sv-SE" smtClean="0"/>
              <a:t>2020-08-10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86032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7ECF3DC-AC00-48E2-A35F-71315D658666}" type="datetimeFigureOut">
              <a:rPr lang="sv-SE" smtClean="0"/>
              <a:t>2020-08-10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79211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7ECF3DC-AC00-48E2-A35F-71315D658666}" type="datetimeFigureOut">
              <a:rPr lang="sv-SE" smtClean="0"/>
              <a:t>2020-08-10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100176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CF3DC-AC00-48E2-A35F-71315D658666}" type="datetimeFigureOut">
              <a:rPr lang="sv-SE" smtClean="0"/>
              <a:t>2020-08-10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C1E27-531E-4A1E-A473-14781CCF1519}" type="slidenum">
              <a:rPr lang="sv-SE" smtClean="0"/>
              <a:t>‹#›</a:t>
            </a:fld>
            <a:endParaRPr lang="sv-SE"/>
          </a:p>
        </p:txBody>
      </p:sp>
    </p:spTree>
    <p:extLst>
      <p:ext uri="{BB962C8B-B14F-4D97-AF65-F5344CB8AC3E}">
        <p14:creationId xmlns:p14="http://schemas.microsoft.com/office/powerpoint/2010/main" val="97179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40360" y="223771"/>
            <a:ext cx="5796136" cy="5632311"/>
          </a:xfrm>
          <a:prstGeom prst="rect">
            <a:avLst/>
          </a:prstGeom>
          <a:noFill/>
        </p:spPr>
        <p:txBody>
          <a:bodyPr wrap="square" rtlCol="0">
            <a:spAutoFit/>
          </a:bodyPr>
          <a:lstStyle/>
          <a:p>
            <a:r>
              <a:rPr lang="en-US" sz="2000" dirty="0"/>
              <a:t>The “Alfa” device gives an analysis of the patient’s</a:t>
            </a:r>
          </a:p>
          <a:p>
            <a:r>
              <a:rPr lang="en-US" sz="2000" dirty="0"/>
              <a:t> health status quickly and objectively with the help</a:t>
            </a:r>
          </a:p>
          <a:p>
            <a:r>
              <a:rPr lang="en-US" sz="2000" dirty="0"/>
              <a:t> of the following procedures:</a:t>
            </a:r>
          </a:p>
          <a:p>
            <a:endParaRPr lang="sv-SE" sz="2000" dirty="0"/>
          </a:p>
          <a:p>
            <a:r>
              <a:rPr lang="sv-SE" sz="2000" dirty="0"/>
              <a:t>- ECG </a:t>
            </a:r>
            <a:r>
              <a:rPr lang="sv-SE" sz="2000" dirty="0" err="1"/>
              <a:t>measurement</a:t>
            </a:r>
            <a:r>
              <a:rPr lang="sv-SE" sz="2000" dirty="0"/>
              <a:t>;</a:t>
            </a:r>
          </a:p>
          <a:p>
            <a:pPr marL="342900" indent="-342900">
              <a:buFontTx/>
              <a:buChar char="-"/>
            </a:pPr>
            <a:r>
              <a:rPr lang="en-US" sz="2000" dirty="0"/>
              <a:t>evaluation of the vegetative system condition</a:t>
            </a:r>
          </a:p>
          <a:p>
            <a:r>
              <a:rPr lang="en-US" sz="2000" dirty="0"/>
              <a:t> by variance analysis</a:t>
            </a:r>
          </a:p>
          <a:p>
            <a:pPr marL="342900" indent="-342900">
              <a:buFontTx/>
              <a:buChar char="-"/>
            </a:pPr>
            <a:endParaRPr lang="en-US" sz="2000" dirty="0"/>
          </a:p>
          <a:p>
            <a:pPr marL="342900" indent="-342900">
              <a:buFontTx/>
              <a:buChar char="-"/>
            </a:pPr>
            <a:r>
              <a:rPr lang="en-US" sz="2000" dirty="0"/>
              <a:t>evaluation of the hormonal regulation and energy </a:t>
            </a:r>
          </a:p>
          <a:p>
            <a:r>
              <a:rPr lang="en-US" sz="2000" dirty="0"/>
              <a:t>resources of the body by </a:t>
            </a:r>
            <a:r>
              <a:rPr lang="en-US" sz="2000" dirty="0" err="1"/>
              <a:t>neurodynamic</a:t>
            </a:r>
            <a:r>
              <a:rPr lang="en-US" sz="2000" dirty="0"/>
              <a:t> analysis</a:t>
            </a:r>
          </a:p>
          <a:p>
            <a:pPr marL="342900" indent="-342900">
              <a:buFontTx/>
              <a:buChar char="-"/>
            </a:pPr>
            <a:endParaRPr lang="en-US" sz="2000" dirty="0"/>
          </a:p>
          <a:p>
            <a:pPr marL="342900" indent="-342900">
              <a:buFontTx/>
              <a:buChar char="-"/>
            </a:pPr>
            <a:r>
              <a:rPr lang="en-US" sz="2000" dirty="0"/>
              <a:t>evaluation of the </a:t>
            </a:r>
            <a:r>
              <a:rPr lang="en-US" sz="2000" dirty="0" err="1"/>
              <a:t>psychoemotional</a:t>
            </a:r>
            <a:r>
              <a:rPr lang="en-US" sz="2000" dirty="0"/>
              <a:t> state </a:t>
            </a:r>
          </a:p>
          <a:p>
            <a:r>
              <a:rPr lang="en-US" sz="2000" dirty="0"/>
              <a:t>by examination of brain </a:t>
            </a:r>
            <a:r>
              <a:rPr lang="en-US" sz="2000" dirty="0" err="1"/>
              <a:t>biorythms</a:t>
            </a:r>
            <a:r>
              <a:rPr lang="en-US" sz="2000" dirty="0"/>
              <a:t> </a:t>
            </a:r>
          </a:p>
          <a:p>
            <a:pPr marL="342900" indent="-342900">
              <a:buFontTx/>
              <a:buChar char="-"/>
            </a:pPr>
            <a:endParaRPr lang="en-US" sz="2000" dirty="0"/>
          </a:p>
          <a:p>
            <a:pPr marL="342900" indent="-342900">
              <a:buFontTx/>
              <a:buChar char="-"/>
            </a:pPr>
            <a:r>
              <a:rPr lang="en-US" sz="2000" dirty="0"/>
              <a:t>evaluation of the adaptation level of the body </a:t>
            </a:r>
          </a:p>
          <a:p>
            <a:r>
              <a:rPr lang="en-US" sz="2000" dirty="0"/>
              <a:t>and estimation of biological age by fractal analysis</a:t>
            </a:r>
          </a:p>
          <a:p>
            <a:endParaRPr lang="en-US" sz="2000" dirty="0"/>
          </a:p>
          <a:p>
            <a:r>
              <a:rPr lang="en-US" sz="2000" dirty="0"/>
              <a:t>- complete analysis of the results</a:t>
            </a:r>
            <a:endParaRPr lang="sv-SE" sz="2000" dirty="0"/>
          </a:p>
        </p:txBody>
      </p:sp>
      <p:pic>
        <p:nvPicPr>
          <p:cNvPr id="7" name="Picture 3"/>
          <p:cNvPicPr>
            <a:picLocks noChangeAspect="1" noChangeArrowheads="1"/>
          </p:cNvPicPr>
          <p:nvPr/>
        </p:nvPicPr>
        <p:blipFill>
          <a:blip r:embed="rId2" cstate="print"/>
          <a:srcRect/>
          <a:stretch>
            <a:fillRect/>
          </a:stretch>
        </p:blipFill>
        <p:spPr bwMode="auto">
          <a:xfrm>
            <a:off x="15458" y="476672"/>
            <a:ext cx="3240360" cy="3240360"/>
          </a:xfrm>
          <a:prstGeom prst="rect">
            <a:avLst/>
          </a:prstGeom>
          <a:noFill/>
          <a:ln w="9525">
            <a:noFill/>
            <a:miter lim="800000"/>
            <a:headEnd/>
            <a:tailEnd/>
          </a:ln>
        </p:spPr>
      </p:pic>
    </p:spTree>
    <p:extLst>
      <p:ext uri="{BB962C8B-B14F-4D97-AF65-F5344CB8AC3E}">
        <p14:creationId xmlns:p14="http://schemas.microsoft.com/office/powerpoint/2010/main" val="427674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21" y="404664"/>
            <a:ext cx="7963138" cy="597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89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ris\Desktop\Bilder Alfa\nejron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719" y="4109710"/>
            <a:ext cx="4536504" cy="25174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oris\Desktop\Bilder Alfa\nejron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38" y="332656"/>
            <a:ext cx="4109020" cy="3687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314547" y="2422922"/>
            <a:ext cx="4288191" cy="2308324"/>
          </a:xfrm>
          <a:prstGeom prst="rect">
            <a:avLst/>
          </a:prstGeom>
          <a:noFill/>
        </p:spPr>
        <p:txBody>
          <a:bodyPr wrap="square" rtlCol="0">
            <a:spAutoFit/>
          </a:bodyPr>
          <a:lstStyle/>
          <a:p>
            <a:r>
              <a:rPr lang="en-US" dirty="0"/>
              <a:t>In all complexes "Dynamics" present unique algorithmic block digital analysis of heart rate. How does it work?</a:t>
            </a:r>
          </a:p>
          <a:p>
            <a:r>
              <a:rPr lang="en-US" dirty="0"/>
              <a:t>Specialized computer software translates </a:t>
            </a:r>
            <a:r>
              <a:rPr lang="en-US" dirty="0" err="1"/>
              <a:t>Rhythmogram</a:t>
            </a:r>
            <a:r>
              <a:rPr lang="en-US" dirty="0"/>
              <a:t> in the binary system. Further, analyzing the binary code, the program identifies the code sequences corresponding to different time slots.</a:t>
            </a:r>
            <a:endParaRPr lang="sv-SE" dirty="0"/>
          </a:p>
        </p:txBody>
      </p:sp>
    </p:spTree>
    <p:extLst>
      <p:ext uri="{BB962C8B-B14F-4D97-AF65-F5344CB8AC3E}">
        <p14:creationId xmlns:p14="http://schemas.microsoft.com/office/powerpoint/2010/main" val="22745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oris\Desktop\Bilder Alfa\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90" y="548680"/>
            <a:ext cx="7800975" cy="4381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043608" y="4930180"/>
            <a:ext cx="7800975" cy="830997"/>
          </a:xfrm>
          <a:prstGeom prst="rect">
            <a:avLst/>
          </a:prstGeom>
          <a:noFill/>
        </p:spPr>
        <p:txBody>
          <a:bodyPr wrap="square" rtlCol="0">
            <a:spAutoFit/>
          </a:bodyPr>
          <a:lstStyle/>
          <a:p>
            <a:r>
              <a:rPr lang="en-US" sz="2400" dirty="0"/>
              <a:t>Each code carries a piece of information about the quality of the functioning of the regulatory system at their level</a:t>
            </a:r>
            <a:endParaRPr lang="sv-SE" sz="2400" dirty="0"/>
          </a:p>
        </p:txBody>
      </p:sp>
    </p:spTree>
    <p:extLst>
      <p:ext uri="{BB962C8B-B14F-4D97-AF65-F5344CB8AC3E}">
        <p14:creationId xmlns:p14="http://schemas.microsoft.com/office/powerpoint/2010/main" val="314780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584" y="1268760"/>
            <a:ext cx="7128792" cy="1384995"/>
          </a:xfrm>
          <a:prstGeom prst="rect">
            <a:avLst/>
          </a:prstGeom>
        </p:spPr>
        <p:txBody>
          <a:bodyPr wrap="square">
            <a:spAutoFit/>
          </a:bodyPr>
          <a:lstStyle/>
          <a:p>
            <a:r>
              <a:rPr lang="en-US" sz="2800" dirty="0"/>
              <a:t>Based on fractal mathematical analysis program can calculate the rhythms and the function of each system</a:t>
            </a:r>
            <a:endParaRPr lang="sv-SE" sz="2800" dirty="0"/>
          </a:p>
        </p:txBody>
      </p:sp>
      <p:pic>
        <p:nvPicPr>
          <p:cNvPr id="7170" name="Picture 2" descr="C:\Users\Boris\Desktop\Bilder Alfa\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80928"/>
            <a:ext cx="6840760" cy="361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8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oris\Desktop\Bilder Alfa\ec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02315"/>
            <a:ext cx="8026069" cy="1261889"/>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096202" y="4149080"/>
            <a:ext cx="6912768" cy="1200329"/>
          </a:xfrm>
          <a:prstGeom prst="rect">
            <a:avLst/>
          </a:prstGeom>
        </p:spPr>
        <p:txBody>
          <a:bodyPr wrap="square">
            <a:spAutoFit/>
          </a:bodyPr>
          <a:lstStyle/>
          <a:p>
            <a:r>
              <a:rPr lang="sv-SE" sz="2400" dirty="0"/>
              <a:t>Undersökningstid i minuter och sekunder lagras längs den horisontella axeln och EKG-amplituden längs den vertikala</a:t>
            </a:r>
          </a:p>
        </p:txBody>
      </p:sp>
      <p:sp>
        <p:nvSpPr>
          <p:cNvPr id="8" name="Rektangel 7"/>
          <p:cNvSpPr/>
          <p:nvPr/>
        </p:nvSpPr>
        <p:spPr>
          <a:xfrm>
            <a:off x="3635896" y="764704"/>
            <a:ext cx="1447832" cy="461665"/>
          </a:xfrm>
          <a:prstGeom prst="rect">
            <a:avLst/>
          </a:prstGeom>
        </p:spPr>
        <p:txBody>
          <a:bodyPr wrap="none">
            <a:spAutoFit/>
          </a:bodyPr>
          <a:lstStyle/>
          <a:p>
            <a:r>
              <a:rPr lang="sv-SE" sz="2400" b="1" dirty="0"/>
              <a:t>ECG </a:t>
            </a:r>
            <a:r>
              <a:rPr lang="sv-SE" sz="2400" b="1" dirty="0" err="1"/>
              <a:t>curve</a:t>
            </a:r>
            <a:endParaRPr lang="sv-SE" sz="2400" b="1" dirty="0"/>
          </a:p>
        </p:txBody>
      </p:sp>
    </p:spTree>
    <p:extLst>
      <p:ext uri="{BB962C8B-B14F-4D97-AF65-F5344CB8AC3E}">
        <p14:creationId xmlns:p14="http://schemas.microsoft.com/office/powerpoint/2010/main" val="25090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87624" y="3861048"/>
            <a:ext cx="7560840" cy="1938992"/>
          </a:xfrm>
          <a:prstGeom prst="rect">
            <a:avLst/>
          </a:prstGeom>
        </p:spPr>
        <p:txBody>
          <a:bodyPr wrap="square">
            <a:spAutoFit/>
          </a:bodyPr>
          <a:lstStyle/>
          <a:p>
            <a:r>
              <a:rPr lang="sv-SE" sz="2000" dirty="0" err="1"/>
              <a:t>Rytmogram</a:t>
            </a:r>
            <a:r>
              <a:rPr lang="sv-SE" sz="2000" dirty="0"/>
              <a:t> är en kurva som bildas vid lagring av intervallens RR-nummer längs den horisontella axeln och intervallet på sekunder längs den vertikala axeln. RR-intervall är tidsintervallet mellan två på varandra följande hjärtslag.</a:t>
            </a:r>
          </a:p>
          <a:p>
            <a:r>
              <a:rPr lang="sv-SE" sz="2000" dirty="0"/>
              <a:t>Artefakter, dvs </a:t>
            </a:r>
            <a:r>
              <a:rPr lang="sv-SE" sz="2000" dirty="0" err="1"/>
              <a:t>extrasystoler</a:t>
            </a:r>
            <a:r>
              <a:rPr lang="sv-SE" sz="2000" dirty="0"/>
              <a:t> eller störningar, markerade med rosa på </a:t>
            </a:r>
            <a:r>
              <a:rPr lang="sv-SE" sz="2000" dirty="0" err="1"/>
              <a:t>rytmogrammet</a:t>
            </a:r>
            <a:r>
              <a:rPr lang="sv-SE" sz="2000" dirty="0"/>
              <a:t>.</a:t>
            </a:r>
          </a:p>
        </p:txBody>
      </p:sp>
      <p:pic>
        <p:nvPicPr>
          <p:cNvPr id="3" name="Bild 1"/>
          <p:cNvPicPr>
            <a:picLocks noChangeAspect="1" noChangeArrowheads="1"/>
          </p:cNvPicPr>
          <p:nvPr/>
        </p:nvPicPr>
        <p:blipFill>
          <a:blip r:embed="rId2"/>
          <a:srcRect l="31505" t="34984" r="7072" b="42337"/>
          <a:stretch>
            <a:fillRect/>
          </a:stretch>
        </p:blipFill>
        <p:spPr bwMode="auto">
          <a:xfrm>
            <a:off x="589497" y="1336932"/>
            <a:ext cx="8286750" cy="1897063"/>
          </a:xfrm>
          <a:prstGeom prst="rect">
            <a:avLst/>
          </a:prstGeom>
          <a:noFill/>
          <a:ln w="9525">
            <a:noFill/>
            <a:miter lim="800000"/>
            <a:headEnd/>
            <a:tailEnd/>
          </a:ln>
        </p:spPr>
      </p:pic>
      <p:sp>
        <p:nvSpPr>
          <p:cNvPr id="4" name="Rektangel 3"/>
          <p:cNvSpPr/>
          <p:nvPr/>
        </p:nvSpPr>
        <p:spPr>
          <a:xfrm>
            <a:off x="3641334" y="620688"/>
            <a:ext cx="1743811" cy="461665"/>
          </a:xfrm>
          <a:prstGeom prst="rect">
            <a:avLst/>
          </a:prstGeom>
        </p:spPr>
        <p:txBody>
          <a:bodyPr wrap="none">
            <a:spAutoFit/>
          </a:bodyPr>
          <a:lstStyle/>
          <a:p>
            <a:r>
              <a:rPr lang="en-US" sz="2400" b="1" dirty="0" err="1"/>
              <a:t>Rytmogram</a:t>
            </a:r>
            <a:r>
              <a:rPr lang="en-US" sz="2400" b="1" dirty="0"/>
              <a:t> </a:t>
            </a:r>
            <a:endParaRPr lang="sv-SE" sz="2400" b="1" dirty="0"/>
          </a:p>
        </p:txBody>
      </p:sp>
    </p:spTree>
    <p:extLst>
      <p:ext uri="{BB962C8B-B14F-4D97-AF65-F5344CB8AC3E}">
        <p14:creationId xmlns:p14="http://schemas.microsoft.com/office/powerpoint/2010/main" val="249260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a:stretch>
            <a:fillRect/>
          </a:stretch>
        </p:blipFill>
        <p:spPr bwMode="auto">
          <a:xfrm>
            <a:off x="1571604" y="142852"/>
            <a:ext cx="6029341" cy="637453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oris\Desktop\Projekt stop aging\bilder\6.tif">
            <a:extLst>
              <a:ext uri="{FF2B5EF4-FFF2-40B4-BE49-F238E27FC236}">
                <a16:creationId xmlns:a16="http://schemas.microsoft.com/office/drawing/2014/main" id="{5670CC1E-3762-4424-9401-C78EFE98F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499"/>
            <a:ext cx="8581842" cy="710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0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oris\Desktop\Bilder Alfa\vegetat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2" y="198252"/>
            <a:ext cx="8953376" cy="3150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84885" y="3717032"/>
            <a:ext cx="3740150" cy="2169825"/>
          </a:xfrm>
          <a:prstGeom prst="rect">
            <a:avLst/>
          </a:prstGeom>
          <a:noFill/>
          <a:ln w="9525">
            <a:noFill/>
            <a:miter lim="800000"/>
            <a:headEnd/>
            <a:tailEnd/>
          </a:ln>
        </p:spPr>
        <p:txBody>
          <a:bodyPr>
            <a:spAutoFit/>
          </a:bodyPr>
          <a:lstStyle/>
          <a:p>
            <a:pPr>
              <a:spcBef>
                <a:spcPct val="50000"/>
              </a:spcBef>
              <a:defRPr/>
            </a:pPr>
            <a:r>
              <a:rPr lang="sv-SE" b="1" dirty="0">
                <a:solidFill>
                  <a:srgbClr val="008000"/>
                </a:solidFill>
                <a:latin typeface="+mj-lt"/>
              </a:rPr>
              <a:t>HF - High frequencee  </a:t>
            </a:r>
            <a:br>
              <a:rPr lang="sv-SE" b="1" dirty="0">
                <a:solidFill>
                  <a:srgbClr val="008000"/>
                </a:solidFill>
                <a:latin typeface="+mj-lt"/>
              </a:rPr>
            </a:br>
            <a:r>
              <a:rPr lang="sv-SE" b="1" dirty="0">
                <a:solidFill>
                  <a:srgbClr val="008000"/>
                </a:solidFill>
                <a:latin typeface="+mj-lt"/>
              </a:rPr>
              <a:t>Green – </a:t>
            </a:r>
            <a:r>
              <a:rPr lang="sv-SE" b="1" dirty="0" err="1">
                <a:solidFill>
                  <a:srgbClr val="008000"/>
                </a:solidFill>
                <a:latin typeface="+mj-lt"/>
              </a:rPr>
              <a:t>parasympathetic</a:t>
            </a:r>
            <a:endParaRPr lang="sv-SE" b="1" dirty="0">
              <a:solidFill>
                <a:srgbClr val="008000"/>
              </a:solidFill>
              <a:latin typeface="+mj-lt"/>
            </a:endParaRPr>
          </a:p>
          <a:p>
            <a:pPr>
              <a:spcBef>
                <a:spcPct val="50000"/>
              </a:spcBef>
              <a:defRPr/>
            </a:pPr>
            <a:r>
              <a:rPr lang="sv-SE" b="1" dirty="0">
                <a:solidFill>
                  <a:srgbClr val="FFC000"/>
                </a:solidFill>
                <a:latin typeface="+mj-lt"/>
              </a:rPr>
              <a:t> </a:t>
            </a:r>
            <a:r>
              <a:rPr lang="sv-SE" b="1" dirty="0" err="1">
                <a:solidFill>
                  <a:srgbClr val="FFC000"/>
                </a:solidFill>
                <a:latin typeface="+mj-lt"/>
              </a:rPr>
              <a:t>Low</a:t>
            </a:r>
            <a:r>
              <a:rPr lang="sv-SE" b="1" dirty="0">
                <a:solidFill>
                  <a:srgbClr val="FFC000"/>
                </a:solidFill>
                <a:latin typeface="+mj-lt"/>
              </a:rPr>
              <a:t> </a:t>
            </a:r>
            <a:r>
              <a:rPr lang="sv-SE" b="1" dirty="0" err="1">
                <a:solidFill>
                  <a:srgbClr val="FFC000"/>
                </a:solidFill>
                <a:latin typeface="+mj-lt"/>
              </a:rPr>
              <a:t>frequencies</a:t>
            </a:r>
            <a:br>
              <a:rPr lang="sv-SE" b="1" dirty="0">
                <a:solidFill>
                  <a:srgbClr val="FFC000"/>
                </a:solidFill>
                <a:latin typeface="+mj-lt"/>
              </a:rPr>
            </a:br>
            <a:r>
              <a:rPr lang="sv-SE" b="1" dirty="0">
                <a:solidFill>
                  <a:srgbClr val="FFC000"/>
                </a:solidFill>
                <a:latin typeface="+mj-lt"/>
              </a:rPr>
              <a:t>Gul – </a:t>
            </a:r>
            <a:r>
              <a:rPr lang="sv-SE" b="1" dirty="0" err="1">
                <a:solidFill>
                  <a:srgbClr val="FFC000"/>
                </a:solidFill>
                <a:latin typeface="+mj-lt"/>
              </a:rPr>
              <a:t>sympathetic</a:t>
            </a:r>
            <a:endParaRPr lang="sv-SE" b="1" dirty="0">
              <a:solidFill>
                <a:srgbClr val="FFC000"/>
              </a:solidFill>
              <a:latin typeface="+mj-lt"/>
            </a:endParaRPr>
          </a:p>
          <a:p>
            <a:pPr>
              <a:spcBef>
                <a:spcPct val="50000"/>
              </a:spcBef>
              <a:defRPr/>
            </a:pPr>
            <a:r>
              <a:rPr lang="sv-SE" b="1" dirty="0">
                <a:solidFill>
                  <a:srgbClr val="0070C0"/>
                </a:solidFill>
                <a:latin typeface="+mj-lt"/>
              </a:rPr>
              <a:t>VLF - </a:t>
            </a:r>
            <a:r>
              <a:rPr lang="sv-SE" b="1" dirty="0" err="1">
                <a:solidFill>
                  <a:srgbClr val="0070C0"/>
                </a:solidFill>
                <a:latin typeface="+mj-lt"/>
              </a:rPr>
              <a:t>very</a:t>
            </a:r>
            <a:r>
              <a:rPr lang="sv-SE" b="1" dirty="0">
                <a:solidFill>
                  <a:srgbClr val="0070C0"/>
                </a:solidFill>
                <a:latin typeface="+mj-lt"/>
              </a:rPr>
              <a:t> </a:t>
            </a:r>
            <a:r>
              <a:rPr lang="sv-SE" b="1" dirty="0" err="1">
                <a:solidFill>
                  <a:srgbClr val="0070C0"/>
                </a:solidFill>
                <a:latin typeface="+mj-lt"/>
              </a:rPr>
              <a:t>low</a:t>
            </a:r>
            <a:r>
              <a:rPr lang="sv-SE" b="1" dirty="0">
                <a:solidFill>
                  <a:srgbClr val="0070C0"/>
                </a:solidFill>
                <a:latin typeface="+mj-lt"/>
              </a:rPr>
              <a:t> </a:t>
            </a:r>
            <a:r>
              <a:rPr lang="sv-SE" b="1" dirty="0" err="1">
                <a:solidFill>
                  <a:srgbClr val="0070C0"/>
                </a:solidFill>
                <a:latin typeface="+mj-lt"/>
              </a:rPr>
              <a:t>frequency</a:t>
            </a:r>
            <a:endParaRPr lang="sv-SE" b="1" dirty="0">
              <a:solidFill>
                <a:srgbClr val="F30D44"/>
              </a:solidFill>
              <a:latin typeface="+mj-lt"/>
            </a:endParaRPr>
          </a:p>
          <a:p>
            <a:pPr>
              <a:spcBef>
                <a:spcPct val="50000"/>
              </a:spcBef>
              <a:defRPr/>
            </a:pPr>
            <a:r>
              <a:rPr lang="sv-SE" b="1" dirty="0" err="1">
                <a:solidFill>
                  <a:srgbClr val="0070C0"/>
                </a:solidFill>
                <a:latin typeface="+mj-lt"/>
              </a:rPr>
              <a:t>blue</a:t>
            </a:r>
            <a:r>
              <a:rPr lang="sv-SE" b="1" dirty="0">
                <a:solidFill>
                  <a:srgbClr val="0070C0"/>
                </a:solidFill>
                <a:latin typeface="+mj-lt"/>
              </a:rPr>
              <a:t>-hormonal system</a:t>
            </a:r>
          </a:p>
        </p:txBody>
      </p:sp>
      <p:sp>
        <p:nvSpPr>
          <p:cNvPr id="2" name="textruta 1"/>
          <p:cNvSpPr txBox="1"/>
          <p:nvPr/>
        </p:nvSpPr>
        <p:spPr>
          <a:xfrm>
            <a:off x="4788024" y="3933056"/>
            <a:ext cx="1695721" cy="400110"/>
          </a:xfrm>
          <a:prstGeom prst="rect">
            <a:avLst/>
          </a:prstGeom>
          <a:noFill/>
        </p:spPr>
        <p:txBody>
          <a:bodyPr wrap="none" rtlCol="0">
            <a:spAutoFit/>
          </a:bodyPr>
          <a:lstStyle/>
          <a:p>
            <a:r>
              <a:rPr lang="sv-SE" sz="2000" b="1" dirty="0"/>
              <a:t>Tension index </a:t>
            </a:r>
          </a:p>
        </p:txBody>
      </p:sp>
      <p:sp>
        <p:nvSpPr>
          <p:cNvPr id="4" name="Rektangel 3"/>
          <p:cNvSpPr/>
          <p:nvPr/>
        </p:nvSpPr>
        <p:spPr>
          <a:xfrm>
            <a:off x="3707904" y="4509120"/>
            <a:ext cx="4572000" cy="1323439"/>
          </a:xfrm>
          <a:prstGeom prst="rect">
            <a:avLst/>
          </a:prstGeom>
        </p:spPr>
        <p:txBody>
          <a:bodyPr>
            <a:spAutoFit/>
          </a:bodyPr>
          <a:lstStyle/>
          <a:p>
            <a:r>
              <a:rPr lang="en-US" sz="2000" dirty="0"/>
              <a:t>Characterize the degree of myocardial stress and shows how strained</a:t>
            </a:r>
          </a:p>
          <a:p>
            <a:r>
              <a:rPr lang="en-US" sz="2000" dirty="0"/>
              <a:t>body's various regulatory systems. Normal Value: 10-100.</a:t>
            </a:r>
            <a:endParaRPr lang="sv-SE" sz="2000" dirty="0"/>
          </a:p>
        </p:txBody>
      </p:sp>
    </p:spTree>
    <p:extLst>
      <p:ext uri="{BB962C8B-B14F-4D97-AF65-F5344CB8AC3E}">
        <p14:creationId xmlns:p14="http://schemas.microsoft.com/office/powerpoint/2010/main" val="54666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3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250" y="1772816"/>
            <a:ext cx="9036496" cy="4708981"/>
          </a:xfrm>
          <a:prstGeom prst="rect">
            <a:avLst/>
          </a:prstGeom>
        </p:spPr>
        <p:txBody>
          <a:bodyPr wrap="square">
            <a:spAutoFit/>
          </a:bodyPr>
          <a:lstStyle/>
          <a:p>
            <a:r>
              <a:rPr lang="en-US" dirty="0"/>
              <a:t> </a:t>
            </a:r>
            <a:r>
              <a:rPr lang="en-US" sz="2400" dirty="0"/>
              <a:t>“Alfa” will provide people with a good opportunity to examine their health without unnecessary delay and to make prognosis of health development in such a way that saves both their time and energy</a:t>
            </a:r>
            <a:r>
              <a:rPr lang="en-US" dirty="0"/>
              <a:t>.</a:t>
            </a:r>
          </a:p>
          <a:p>
            <a:r>
              <a:rPr lang="en-US" dirty="0"/>
              <a:t>  </a:t>
            </a:r>
          </a:p>
          <a:p>
            <a:r>
              <a:rPr lang="en-US" dirty="0"/>
              <a:t> </a:t>
            </a:r>
            <a:r>
              <a:rPr lang="en-US" sz="2400" dirty="0"/>
              <a:t>“Alfa”  allows it’s users to examine bodily functions in a short time by analyzing </a:t>
            </a:r>
            <a:r>
              <a:rPr lang="en-US" sz="2400" dirty="0" err="1"/>
              <a:t>neurodynamic</a:t>
            </a:r>
            <a:r>
              <a:rPr lang="en-US" sz="2400" dirty="0"/>
              <a:t> variables of heart </a:t>
            </a:r>
            <a:r>
              <a:rPr lang="en-US" sz="2400" dirty="0" err="1"/>
              <a:t>rythms</a:t>
            </a:r>
            <a:r>
              <a:rPr lang="en-US" sz="2400" dirty="0"/>
              <a:t>. Many years of research allowed to establish that  all processes in a human organism are reflected in heart </a:t>
            </a:r>
            <a:r>
              <a:rPr lang="en-US" sz="2400" dirty="0" err="1"/>
              <a:t>rythms</a:t>
            </a:r>
            <a:r>
              <a:rPr lang="en-US" sz="2400" dirty="0"/>
              <a:t>  changing activities</a:t>
            </a:r>
            <a:r>
              <a:rPr lang="en-US" dirty="0"/>
              <a:t>.</a:t>
            </a:r>
          </a:p>
          <a:p>
            <a:r>
              <a:rPr lang="en-US" dirty="0"/>
              <a:t>  </a:t>
            </a:r>
          </a:p>
          <a:p>
            <a:r>
              <a:rPr lang="en-US" sz="2400" dirty="0"/>
              <a:t>Programs designed for “Alfa” equipment are based on a new method of analysis of biological rhythms of human organism. Since 1997 this type of equipment has been successfully used in the areas of clinical, practical and sports medicine in Russia, Europe, USA and South Korea.</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3286"/>
            <a:ext cx="2952328" cy="168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62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85852" y="285728"/>
            <a:ext cx="7215238" cy="1000111"/>
          </a:xfrm>
        </p:spPr>
        <p:txBody>
          <a:bodyPr>
            <a:normAutofit/>
          </a:bodyPr>
          <a:lstStyle/>
          <a:p>
            <a:r>
              <a:rPr lang="sv-SE" dirty="0"/>
              <a:t>A – Resursanalys</a:t>
            </a:r>
          </a:p>
        </p:txBody>
      </p:sp>
      <p:sp>
        <p:nvSpPr>
          <p:cNvPr id="7" name="Rektangel 6"/>
          <p:cNvSpPr/>
          <p:nvPr/>
        </p:nvSpPr>
        <p:spPr>
          <a:xfrm>
            <a:off x="571472" y="1357298"/>
            <a:ext cx="4071966" cy="1246495"/>
          </a:xfrm>
          <a:prstGeom prst="rect">
            <a:avLst/>
          </a:prstGeom>
        </p:spPr>
        <p:txBody>
          <a:bodyPr wrap="square">
            <a:spAutoFit/>
          </a:bodyPr>
          <a:lstStyle/>
          <a:p>
            <a:pPr>
              <a:lnSpc>
                <a:spcPct val="150000"/>
              </a:lnSpc>
            </a:pPr>
            <a:r>
              <a:rPr lang="sv-SE" b="1" dirty="0">
                <a:solidFill>
                  <a:srgbClr val="79766F"/>
                </a:solidFill>
              </a:rPr>
              <a:t>Gerontologisk kurva </a:t>
            </a:r>
            <a:r>
              <a:rPr lang="sv-SE" sz="1600" dirty="0">
                <a:solidFill>
                  <a:srgbClr val="79766F"/>
                </a:solidFill>
              </a:rPr>
              <a:t>visar hur livsrytmen ligger i förhållande till faktisk ålder</a:t>
            </a:r>
          </a:p>
        </p:txBody>
      </p:sp>
      <p:pic>
        <p:nvPicPr>
          <p:cNvPr id="7170" name="Picture 2"/>
          <p:cNvPicPr>
            <a:picLocks noChangeAspect="1" noChangeArrowheads="1"/>
          </p:cNvPicPr>
          <p:nvPr/>
        </p:nvPicPr>
        <p:blipFill>
          <a:blip r:embed="rId2" cstate="print"/>
          <a:srcRect/>
          <a:stretch>
            <a:fillRect/>
          </a:stretch>
        </p:blipFill>
        <p:spPr bwMode="auto">
          <a:xfrm>
            <a:off x="428596" y="3786190"/>
            <a:ext cx="8277251" cy="2540200"/>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85852" y="285728"/>
            <a:ext cx="7215238" cy="1000111"/>
          </a:xfrm>
        </p:spPr>
        <p:txBody>
          <a:bodyPr>
            <a:normAutofit/>
          </a:bodyPr>
          <a:lstStyle/>
          <a:p>
            <a:r>
              <a:rPr lang="sv-SE" dirty="0"/>
              <a:t>D – Psykoemotionellt</a:t>
            </a:r>
          </a:p>
        </p:txBody>
      </p:sp>
      <p:sp>
        <p:nvSpPr>
          <p:cNvPr id="7" name="Rektangel 6"/>
          <p:cNvSpPr/>
          <p:nvPr/>
        </p:nvSpPr>
        <p:spPr>
          <a:xfrm>
            <a:off x="3929058" y="1357298"/>
            <a:ext cx="4929222" cy="1569660"/>
          </a:xfrm>
          <a:prstGeom prst="rect">
            <a:avLst/>
          </a:prstGeom>
        </p:spPr>
        <p:txBody>
          <a:bodyPr wrap="square">
            <a:spAutoFit/>
          </a:bodyPr>
          <a:lstStyle/>
          <a:p>
            <a:pPr>
              <a:lnSpc>
                <a:spcPct val="150000"/>
              </a:lnSpc>
            </a:pPr>
            <a:r>
              <a:rPr lang="sv-SE" sz="1600" b="1" dirty="0">
                <a:solidFill>
                  <a:srgbClr val="79766F"/>
                </a:solidFill>
              </a:rPr>
              <a:t>Delta</a:t>
            </a:r>
            <a:r>
              <a:rPr lang="sv-SE" sz="1600" dirty="0">
                <a:solidFill>
                  <a:srgbClr val="79766F"/>
                </a:solidFill>
              </a:rPr>
              <a:t> Sömn, meditation, hypnos, läkning, återhämtning.</a:t>
            </a:r>
          </a:p>
          <a:p>
            <a:pPr>
              <a:lnSpc>
                <a:spcPct val="150000"/>
              </a:lnSpc>
            </a:pPr>
            <a:r>
              <a:rPr lang="sv-SE" sz="1600" b="1" dirty="0" err="1">
                <a:solidFill>
                  <a:srgbClr val="79766F"/>
                </a:solidFill>
              </a:rPr>
              <a:t>Theta</a:t>
            </a:r>
            <a:r>
              <a:rPr lang="sv-SE" sz="1600" dirty="0">
                <a:solidFill>
                  <a:srgbClr val="79766F"/>
                </a:solidFill>
              </a:rPr>
              <a:t> Djupavslappning, inlärning, insikt, meditation, kontakt med undermedvetna</a:t>
            </a:r>
          </a:p>
        </p:txBody>
      </p:sp>
      <p:sp>
        <p:nvSpPr>
          <p:cNvPr id="9" name="Rektangel 8"/>
          <p:cNvSpPr/>
          <p:nvPr/>
        </p:nvSpPr>
        <p:spPr>
          <a:xfrm>
            <a:off x="500034" y="1357298"/>
            <a:ext cx="3357586" cy="1354217"/>
          </a:xfrm>
          <a:prstGeom prst="rect">
            <a:avLst/>
          </a:prstGeom>
        </p:spPr>
        <p:txBody>
          <a:bodyPr wrap="square">
            <a:spAutoFit/>
          </a:bodyPr>
          <a:lstStyle/>
          <a:p>
            <a:r>
              <a:rPr lang="sv-SE" b="1" dirty="0">
                <a:solidFill>
                  <a:srgbClr val="79766F"/>
                </a:solidFill>
                <a:ea typeface="Times New Roman" pitchFamily="18" charset="0"/>
                <a:cs typeface="Arial Narrow" pitchFamily="34" charset="0"/>
              </a:rPr>
              <a:t>Hjärnvågor </a:t>
            </a:r>
            <a:r>
              <a:rPr lang="sv-SE" sz="1600" dirty="0">
                <a:solidFill>
                  <a:srgbClr val="79766F"/>
                </a:solidFill>
                <a:ea typeface="Times New Roman" pitchFamily="18" charset="0"/>
                <a:cs typeface="Arial Narrow" pitchFamily="34" charset="0"/>
              </a:rPr>
              <a:t>kan liknas vid växlarna i en bil – de är bra för olika uppgifter. Nyckeln är att kunna använda rätt växel vid rätt tillfälle</a:t>
            </a:r>
            <a:endParaRPr lang="sv-SE" dirty="0">
              <a:solidFill>
                <a:srgbClr val="79766F"/>
              </a:solidFill>
              <a:ea typeface="Times New Roman" pitchFamily="18" charset="0"/>
              <a:cs typeface="Arial Narrow"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4643438" y="3857628"/>
            <a:ext cx="4087820" cy="2478510"/>
          </a:xfrm>
          <a:prstGeom prst="rect">
            <a:avLst/>
          </a:prstGeom>
          <a:noFill/>
          <a:ln w="9525">
            <a:solidFill>
              <a:schemeClr val="tx1"/>
            </a:solidFill>
            <a:miter lim="800000"/>
            <a:headEnd/>
            <a:tailEnd/>
          </a:ln>
        </p:spPr>
      </p:pic>
      <p:sp>
        <p:nvSpPr>
          <p:cNvPr id="8" name="Rektangel 7"/>
          <p:cNvSpPr/>
          <p:nvPr/>
        </p:nvSpPr>
        <p:spPr>
          <a:xfrm>
            <a:off x="428596" y="3786190"/>
            <a:ext cx="4071966" cy="2677656"/>
          </a:xfrm>
          <a:prstGeom prst="rect">
            <a:avLst/>
          </a:prstGeom>
        </p:spPr>
        <p:txBody>
          <a:bodyPr wrap="square">
            <a:spAutoFit/>
          </a:bodyPr>
          <a:lstStyle/>
          <a:p>
            <a:pPr>
              <a:lnSpc>
                <a:spcPct val="150000"/>
              </a:lnSpc>
            </a:pPr>
            <a:r>
              <a:rPr lang="sv-SE" sz="1600" b="1" dirty="0">
                <a:solidFill>
                  <a:srgbClr val="79766F"/>
                </a:solidFill>
              </a:rPr>
              <a:t>Alfa</a:t>
            </a:r>
            <a:r>
              <a:rPr lang="sv-SE" sz="1600" dirty="0">
                <a:solidFill>
                  <a:srgbClr val="79766F"/>
                </a:solidFill>
              </a:rPr>
              <a:t> Avslappning, kreativitet,  medveten uppmärksamhet</a:t>
            </a:r>
          </a:p>
          <a:p>
            <a:pPr>
              <a:lnSpc>
                <a:spcPct val="150000"/>
              </a:lnSpc>
            </a:pPr>
            <a:r>
              <a:rPr lang="sv-SE" sz="1600" b="1" dirty="0">
                <a:solidFill>
                  <a:srgbClr val="79766F"/>
                </a:solidFill>
              </a:rPr>
              <a:t>Beta</a:t>
            </a:r>
            <a:r>
              <a:rPr lang="sv-SE" sz="1600" dirty="0">
                <a:solidFill>
                  <a:srgbClr val="79766F"/>
                </a:solidFill>
              </a:rPr>
              <a:t> Koncentration, tänkande problemlösning, vakenhet</a:t>
            </a:r>
          </a:p>
          <a:p>
            <a:pPr>
              <a:lnSpc>
                <a:spcPct val="150000"/>
              </a:lnSpc>
            </a:pPr>
            <a:r>
              <a:rPr lang="sv-SE" sz="1600" b="1" dirty="0">
                <a:solidFill>
                  <a:srgbClr val="79766F"/>
                </a:solidFill>
              </a:rPr>
              <a:t>Gamma </a:t>
            </a:r>
            <a:r>
              <a:rPr lang="sv-SE" sz="1600" dirty="0">
                <a:solidFill>
                  <a:srgbClr val="79766F"/>
                </a:solidFill>
              </a:rPr>
              <a:t>Perception, hög nivå av tänkande, koordinerar aktivitet i hjärnbarken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85852" y="285728"/>
            <a:ext cx="7215238" cy="1000111"/>
          </a:xfrm>
        </p:spPr>
        <p:txBody>
          <a:bodyPr>
            <a:normAutofit/>
          </a:bodyPr>
          <a:lstStyle/>
          <a:p>
            <a:r>
              <a:rPr lang="sv-SE" dirty="0"/>
              <a:t>D – Psykoemotionellt</a:t>
            </a:r>
          </a:p>
        </p:txBody>
      </p:sp>
      <p:sp>
        <p:nvSpPr>
          <p:cNvPr id="7" name="Rektangel 6"/>
          <p:cNvSpPr/>
          <p:nvPr/>
        </p:nvSpPr>
        <p:spPr>
          <a:xfrm>
            <a:off x="3929058" y="1357298"/>
            <a:ext cx="4929222" cy="2185214"/>
          </a:xfrm>
          <a:prstGeom prst="rect">
            <a:avLst/>
          </a:prstGeom>
        </p:spPr>
        <p:txBody>
          <a:bodyPr wrap="square">
            <a:spAutoFit/>
          </a:bodyPr>
          <a:lstStyle/>
          <a:p>
            <a:pPr>
              <a:lnSpc>
                <a:spcPct val="150000"/>
              </a:lnSpc>
            </a:pPr>
            <a:r>
              <a:rPr lang="sv-SE" sz="1600" dirty="0" err="1">
                <a:solidFill>
                  <a:srgbClr val="79766F"/>
                </a:solidFill>
              </a:rPr>
              <a:t>Hypothalamus</a:t>
            </a:r>
            <a:r>
              <a:rPr lang="sv-SE" sz="1600" dirty="0">
                <a:solidFill>
                  <a:srgbClr val="79766F"/>
                </a:solidFill>
              </a:rPr>
              <a:t> samordnar inre och yttre signaler och instruerar hormonsystemet och parasympatiska/sympatiska nervsystemet.</a:t>
            </a:r>
          </a:p>
          <a:p>
            <a:endParaRPr lang="sv-SE" sz="1600" dirty="0">
              <a:solidFill>
                <a:srgbClr val="79766F"/>
              </a:solidFill>
            </a:endParaRPr>
          </a:p>
          <a:p>
            <a:pPr eaLnBrk="0" hangingPunct="0">
              <a:lnSpc>
                <a:spcPct val="150000"/>
              </a:lnSpc>
              <a:defRPr/>
            </a:pPr>
            <a:r>
              <a:rPr lang="sv-SE" sz="1600" dirty="0">
                <a:solidFill>
                  <a:srgbClr val="79766F"/>
                </a:solidFill>
              </a:rPr>
              <a:t>Hypothalamus påverkar all reglering på kort och lång sikt</a:t>
            </a:r>
          </a:p>
        </p:txBody>
      </p:sp>
      <p:sp>
        <p:nvSpPr>
          <p:cNvPr id="9" name="Rektangel 8"/>
          <p:cNvSpPr/>
          <p:nvPr/>
        </p:nvSpPr>
        <p:spPr>
          <a:xfrm>
            <a:off x="500034" y="1357298"/>
            <a:ext cx="3357586" cy="615553"/>
          </a:xfrm>
          <a:prstGeom prst="rect">
            <a:avLst/>
          </a:prstGeom>
        </p:spPr>
        <p:txBody>
          <a:bodyPr wrap="square">
            <a:spAutoFit/>
          </a:bodyPr>
          <a:lstStyle/>
          <a:p>
            <a:r>
              <a:rPr lang="sv-SE" b="1" dirty="0">
                <a:solidFill>
                  <a:srgbClr val="79766F"/>
                </a:solidFill>
                <a:ea typeface="Times New Roman" pitchFamily="18" charset="0"/>
                <a:cs typeface="Arial Narrow" pitchFamily="34" charset="0"/>
              </a:rPr>
              <a:t>Hypothalamus </a:t>
            </a:r>
            <a:r>
              <a:rPr lang="sv-SE" sz="1600" dirty="0">
                <a:solidFill>
                  <a:srgbClr val="79766F"/>
                </a:solidFill>
                <a:ea typeface="Times New Roman" pitchFamily="18" charset="0"/>
                <a:cs typeface="Arial Narrow" pitchFamily="34" charset="0"/>
              </a:rPr>
              <a:t>är kroppens största regleringsmekanism</a:t>
            </a:r>
            <a:endParaRPr lang="sv-SE" dirty="0">
              <a:solidFill>
                <a:srgbClr val="79766F"/>
              </a:solidFill>
              <a:ea typeface="Times New Roman" pitchFamily="18" charset="0"/>
              <a:cs typeface="Arial Narrow"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428596" y="3827582"/>
            <a:ext cx="8282014" cy="2530376"/>
          </a:xfrm>
          <a:prstGeom prst="rect">
            <a:avLst/>
          </a:prstGeom>
          <a:noFill/>
          <a:ln w="9525">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8813" y="785813"/>
            <a:ext cx="7215187" cy="1000125"/>
          </a:xfrm>
        </p:spPr>
        <p:txBody>
          <a:bodyPr>
            <a:normAutofit fontScale="90000"/>
          </a:bodyPr>
          <a:lstStyle/>
          <a:p>
            <a:r>
              <a:rPr lang="sv-SE" dirty="0"/>
              <a:t>B – Vegetativ reglering</a:t>
            </a:r>
            <a:br>
              <a:rPr lang="sv-SE" dirty="0"/>
            </a:br>
            <a:endParaRPr lang="sv-SE" dirty="0"/>
          </a:p>
        </p:txBody>
      </p:sp>
      <p:sp>
        <p:nvSpPr>
          <p:cNvPr id="7" name="Rektangel 6"/>
          <p:cNvSpPr/>
          <p:nvPr/>
        </p:nvSpPr>
        <p:spPr>
          <a:xfrm>
            <a:off x="4071934" y="1357298"/>
            <a:ext cx="4643470" cy="2185214"/>
          </a:xfrm>
          <a:prstGeom prst="rect">
            <a:avLst/>
          </a:prstGeom>
        </p:spPr>
        <p:txBody>
          <a:bodyPr wrap="square">
            <a:spAutoFit/>
          </a:bodyPr>
          <a:lstStyle/>
          <a:p>
            <a:pPr eaLnBrk="0" hangingPunct="0">
              <a:lnSpc>
                <a:spcPct val="150000"/>
              </a:lnSpc>
              <a:defRPr/>
            </a:pPr>
            <a:r>
              <a:rPr lang="sv-SE" sz="1600" b="1" dirty="0">
                <a:solidFill>
                  <a:srgbClr val="79766F"/>
                </a:solidFill>
              </a:rPr>
              <a:t>Det sympatiska nervsystemet </a:t>
            </a:r>
            <a:r>
              <a:rPr lang="sv-SE" sz="1600" dirty="0">
                <a:solidFill>
                  <a:srgbClr val="79766F"/>
                </a:solidFill>
              </a:rPr>
              <a:t>som styr energikrävande handlingar (kamp/flykt)</a:t>
            </a:r>
          </a:p>
          <a:p>
            <a:pPr eaLnBrk="0" hangingPunct="0">
              <a:defRPr/>
            </a:pPr>
            <a:endParaRPr lang="sv-SE" sz="1600" dirty="0">
              <a:solidFill>
                <a:srgbClr val="79766F"/>
              </a:solidFill>
            </a:endParaRPr>
          </a:p>
          <a:p>
            <a:pPr eaLnBrk="0" hangingPunct="0">
              <a:lnSpc>
                <a:spcPct val="150000"/>
              </a:lnSpc>
              <a:defRPr/>
            </a:pPr>
            <a:r>
              <a:rPr lang="sv-SE" sz="1600" b="1" dirty="0">
                <a:solidFill>
                  <a:srgbClr val="79766F"/>
                </a:solidFill>
              </a:rPr>
              <a:t>Det parasympatiska nervsystemet </a:t>
            </a:r>
            <a:r>
              <a:rPr lang="sv-SE" sz="1600" dirty="0">
                <a:solidFill>
                  <a:srgbClr val="79766F"/>
                </a:solidFill>
              </a:rPr>
              <a:t>som styr över energisparande handlingar (vila och matsmältning)</a:t>
            </a:r>
          </a:p>
        </p:txBody>
      </p:sp>
      <p:sp>
        <p:nvSpPr>
          <p:cNvPr id="9" name="Rektangel 8"/>
          <p:cNvSpPr/>
          <p:nvPr/>
        </p:nvSpPr>
        <p:spPr>
          <a:xfrm>
            <a:off x="428596" y="1428736"/>
            <a:ext cx="3429024" cy="646331"/>
          </a:xfrm>
          <a:prstGeom prst="rect">
            <a:avLst/>
          </a:prstGeom>
        </p:spPr>
        <p:txBody>
          <a:bodyPr wrap="square">
            <a:spAutoFit/>
          </a:bodyPr>
          <a:lstStyle/>
          <a:p>
            <a:pPr eaLnBrk="0" hangingPunct="0">
              <a:defRPr/>
            </a:pPr>
            <a:r>
              <a:rPr lang="sv-SE" b="1" dirty="0">
                <a:solidFill>
                  <a:srgbClr val="79766F"/>
                </a:solidFill>
                <a:ea typeface="Times New Roman" pitchFamily="18" charset="0"/>
                <a:cs typeface="Arial Narrow" pitchFamily="34" charset="0"/>
              </a:rPr>
              <a:t>Vegetativt jämviktsindex</a:t>
            </a:r>
          </a:p>
          <a:p>
            <a:pPr eaLnBrk="0" hangingPunct="0">
              <a:defRPr/>
            </a:pPr>
            <a:r>
              <a:rPr lang="sv-SE" dirty="0">
                <a:solidFill>
                  <a:srgbClr val="79766F"/>
                </a:solidFill>
                <a:ea typeface="Times New Roman" pitchFamily="18" charset="0"/>
                <a:cs typeface="Arial Narrow" pitchFamily="34" charset="0"/>
              </a:rPr>
              <a:t>visar balansen mellan</a:t>
            </a:r>
          </a:p>
        </p:txBody>
      </p:sp>
      <p:pic>
        <p:nvPicPr>
          <p:cNvPr id="1027" name="Picture 3"/>
          <p:cNvPicPr>
            <a:picLocks noChangeAspect="1" noChangeArrowheads="1"/>
          </p:cNvPicPr>
          <p:nvPr/>
        </p:nvPicPr>
        <p:blipFill>
          <a:blip r:embed="rId2" cstate="print"/>
          <a:srcRect/>
          <a:stretch>
            <a:fillRect/>
          </a:stretch>
        </p:blipFill>
        <p:spPr bwMode="auto">
          <a:xfrm>
            <a:off x="642910" y="3857628"/>
            <a:ext cx="7834336" cy="2370810"/>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85852" y="285728"/>
            <a:ext cx="7215238" cy="1000111"/>
          </a:xfrm>
        </p:spPr>
        <p:txBody>
          <a:bodyPr>
            <a:normAutofit/>
          </a:bodyPr>
          <a:lstStyle/>
          <a:p>
            <a:r>
              <a:rPr lang="sv-SE" dirty="0"/>
              <a:t>C – Hormonreglering</a:t>
            </a:r>
          </a:p>
        </p:txBody>
      </p:sp>
      <p:sp>
        <p:nvSpPr>
          <p:cNvPr id="7" name="Rektangel 6"/>
          <p:cNvSpPr/>
          <p:nvPr/>
        </p:nvSpPr>
        <p:spPr>
          <a:xfrm>
            <a:off x="4000496" y="1500174"/>
            <a:ext cx="4714908" cy="1938992"/>
          </a:xfrm>
          <a:prstGeom prst="rect">
            <a:avLst/>
          </a:prstGeom>
        </p:spPr>
        <p:txBody>
          <a:bodyPr wrap="square">
            <a:spAutoFit/>
          </a:bodyPr>
          <a:lstStyle/>
          <a:p>
            <a:pPr eaLnBrk="0" hangingPunct="0">
              <a:lnSpc>
                <a:spcPct val="150000"/>
              </a:lnSpc>
              <a:defRPr/>
            </a:pPr>
            <a:r>
              <a:rPr lang="sv-SE" sz="1600" dirty="0">
                <a:solidFill>
                  <a:srgbClr val="79766F"/>
                </a:solidFill>
              </a:rPr>
              <a:t>Vit färg indikerar optimal synkronisering. Röd och grå färg är </a:t>
            </a:r>
            <a:r>
              <a:rPr lang="sv-SE" sz="1600" dirty="0" err="1">
                <a:solidFill>
                  <a:srgbClr val="79766F"/>
                </a:solidFill>
              </a:rPr>
              <a:t>desynkronisering</a:t>
            </a:r>
            <a:r>
              <a:rPr lang="sv-SE" sz="1600" dirty="0">
                <a:solidFill>
                  <a:srgbClr val="79766F"/>
                </a:solidFill>
              </a:rPr>
              <a:t>.</a:t>
            </a:r>
          </a:p>
          <a:p>
            <a:pPr eaLnBrk="0" hangingPunct="0">
              <a:lnSpc>
                <a:spcPct val="150000"/>
              </a:lnSpc>
              <a:defRPr/>
            </a:pPr>
            <a:endParaRPr lang="sv-SE" sz="1600" dirty="0">
              <a:solidFill>
                <a:srgbClr val="79766F"/>
              </a:solidFill>
            </a:endParaRPr>
          </a:p>
          <a:p>
            <a:pPr eaLnBrk="0" hangingPunct="0">
              <a:lnSpc>
                <a:spcPct val="150000"/>
              </a:lnSpc>
              <a:defRPr/>
            </a:pPr>
            <a:r>
              <a:rPr lang="sv-SE" sz="1600" dirty="0">
                <a:solidFill>
                  <a:srgbClr val="79766F"/>
                </a:solidFill>
              </a:rPr>
              <a:t>Bättre synkronisering återspeglar en bättre hormonbalans.</a:t>
            </a:r>
          </a:p>
        </p:txBody>
      </p:sp>
      <p:sp>
        <p:nvSpPr>
          <p:cNvPr id="9" name="Rektangel 8"/>
          <p:cNvSpPr/>
          <p:nvPr/>
        </p:nvSpPr>
        <p:spPr>
          <a:xfrm>
            <a:off x="500034" y="1500174"/>
            <a:ext cx="3357586" cy="1415772"/>
          </a:xfrm>
          <a:prstGeom prst="rect">
            <a:avLst/>
          </a:prstGeom>
        </p:spPr>
        <p:txBody>
          <a:bodyPr wrap="square">
            <a:spAutoFit/>
          </a:bodyPr>
          <a:lstStyle/>
          <a:p>
            <a:pPr eaLnBrk="0" hangingPunct="0">
              <a:defRPr/>
            </a:pPr>
            <a:r>
              <a:rPr lang="sv-SE" b="1" dirty="0">
                <a:solidFill>
                  <a:srgbClr val="79766F"/>
                </a:solidFill>
                <a:ea typeface="Times New Roman" pitchFamily="18" charset="0"/>
                <a:cs typeface="Arial Narrow" pitchFamily="34" charset="0"/>
              </a:rPr>
              <a:t>Hormonellt </a:t>
            </a:r>
            <a:r>
              <a:rPr lang="sv-SE" b="1" dirty="0" err="1">
                <a:solidFill>
                  <a:srgbClr val="79766F"/>
                </a:solidFill>
                <a:ea typeface="Times New Roman" pitchFamily="18" charset="0"/>
                <a:cs typeface="Arial Narrow" pitchFamily="34" charset="0"/>
              </a:rPr>
              <a:t>reglerings-index</a:t>
            </a:r>
            <a:r>
              <a:rPr lang="sv-SE" b="1" dirty="0">
                <a:solidFill>
                  <a:srgbClr val="79766F"/>
                </a:solidFill>
                <a:ea typeface="Times New Roman" pitchFamily="18" charset="0"/>
                <a:cs typeface="Arial Narrow" pitchFamily="34" charset="0"/>
              </a:rPr>
              <a:t> </a:t>
            </a:r>
            <a:r>
              <a:rPr lang="sv-SE" sz="1600" dirty="0">
                <a:solidFill>
                  <a:srgbClr val="79766F"/>
                </a:solidFill>
                <a:ea typeface="Times New Roman" pitchFamily="18" charset="0"/>
                <a:cs typeface="Arial Narrow" pitchFamily="34" charset="0"/>
              </a:rPr>
              <a:t>visar h</a:t>
            </a:r>
            <a:r>
              <a:rPr lang="sv-SE" sz="1600" dirty="0">
                <a:solidFill>
                  <a:srgbClr val="79766F"/>
                </a:solidFill>
              </a:rPr>
              <a:t>ur väl kroppens 440 olika rytmer är </a:t>
            </a:r>
            <a:r>
              <a:rPr lang="sv-SE" sz="1600" dirty="0" err="1">
                <a:solidFill>
                  <a:srgbClr val="79766F"/>
                </a:solidFill>
              </a:rPr>
              <a:t>synkron-iserade</a:t>
            </a:r>
            <a:r>
              <a:rPr lang="sv-SE" sz="1600" dirty="0">
                <a:solidFill>
                  <a:srgbClr val="79766F"/>
                </a:solidFill>
              </a:rPr>
              <a:t> med varandra.</a:t>
            </a:r>
            <a:endParaRPr lang="sv-SE" dirty="0">
              <a:solidFill>
                <a:srgbClr val="79766F"/>
              </a:solidFill>
            </a:endParaRPr>
          </a:p>
          <a:p>
            <a:pPr eaLnBrk="0" hangingPunct="0">
              <a:defRPr/>
            </a:pPr>
            <a:endParaRPr lang="sv-SE" dirty="0">
              <a:solidFill>
                <a:srgbClr val="79766F"/>
              </a:solidFill>
              <a:ea typeface="Times New Roman" pitchFamily="18" charset="0"/>
              <a:cs typeface="Arial Narrow"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38153" y="3714752"/>
            <a:ext cx="8348689" cy="2518550"/>
          </a:xfrm>
          <a:prstGeom prst="rect">
            <a:avLst/>
          </a:prstGeom>
          <a:no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8813" y="522988"/>
            <a:ext cx="7215187" cy="1000125"/>
          </a:xfrm>
        </p:spPr>
        <p:txBody>
          <a:bodyPr>
            <a:normAutofit fontScale="90000"/>
          </a:bodyPr>
          <a:lstStyle/>
          <a:p>
            <a:r>
              <a:rPr lang="sv-SE" dirty="0"/>
              <a:t>B – Vegetativ</a:t>
            </a:r>
            <a:br>
              <a:rPr lang="sv-SE" dirty="0"/>
            </a:br>
            <a:r>
              <a:rPr lang="sv-SE" dirty="0"/>
              <a:t>reglering</a:t>
            </a:r>
          </a:p>
        </p:txBody>
      </p:sp>
      <p:sp>
        <p:nvSpPr>
          <p:cNvPr id="6" name="Subtitle 2"/>
          <p:cNvSpPr>
            <a:spLocks noGrp="1"/>
          </p:cNvSpPr>
          <p:nvPr>
            <p:ph type="subTitle" idx="4294967295"/>
          </p:nvPr>
        </p:nvSpPr>
        <p:spPr>
          <a:xfrm>
            <a:off x="0" y="3786188"/>
            <a:ext cx="3571875" cy="2571750"/>
          </a:xfrm>
        </p:spPr>
        <p:txBody>
          <a:bodyPr>
            <a:normAutofit fontScale="55000" lnSpcReduction="20000"/>
          </a:bodyPr>
          <a:lstStyle/>
          <a:p>
            <a:pPr algn="l" eaLnBrk="1" hangingPunct="1">
              <a:lnSpc>
                <a:spcPct val="120000"/>
              </a:lnSpc>
            </a:pPr>
            <a:r>
              <a:rPr lang="sv-SE" sz="2400" b="1" dirty="0">
                <a:solidFill>
                  <a:srgbClr val="00FF00"/>
                </a:solidFill>
              </a:rPr>
              <a:t>Grön = Höga frekvenser</a:t>
            </a:r>
          </a:p>
          <a:p>
            <a:pPr algn="l" eaLnBrk="1" hangingPunct="1">
              <a:lnSpc>
                <a:spcPct val="120000"/>
              </a:lnSpc>
            </a:pPr>
            <a:r>
              <a:rPr lang="sv-SE" sz="2400" dirty="0"/>
              <a:t>Parasympatiska nervsystemet</a:t>
            </a:r>
          </a:p>
          <a:p>
            <a:pPr algn="l" eaLnBrk="1" hangingPunct="1">
              <a:lnSpc>
                <a:spcPct val="120000"/>
              </a:lnSpc>
            </a:pPr>
            <a:endParaRPr lang="sv-SE" sz="2400" dirty="0"/>
          </a:p>
          <a:p>
            <a:pPr algn="l" eaLnBrk="1" hangingPunct="1">
              <a:lnSpc>
                <a:spcPct val="150000"/>
              </a:lnSpc>
            </a:pPr>
            <a:r>
              <a:rPr lang="sv-SE" sz="2400" b="1" dirty="0">
                <a:solidFill>
                  <a:srgbClr val="FFFF00"/>
                </a:solidFill>
              </a:rPr>
              <a:t>Gul = Låga frekvenser</a:t>
            </a:r>
          </a:p>
          <a:p>
            <a:pPr algn="l" eaLnBrk="1" hangingPunct="1">
              <a:lnSpc>
                <a:spcPct val="150000"/>
              </a:lnSpc>
            </a:pPr>
            <a:r>
              <a:rPr lang="sv-SE" sz="2400" dirty="0"/>
              <a:t>Sympatiska nervsystemet</a:t>
            </a:r>
          </a:p>
          <a:p>
            <a:pPr algn="l" eaLnBrk="1" hangingPunct="1">
              <a:lnSpc>
                <a:spcPct val="150000"/>
              </a:lnSpc>
            </a:pPr>
            <a:endParaRPr lang="sv-SE" sz="2400" dirty="0"/>
          </a:p>
          <a:p>
            <a:pPr algn="l" eaLnBrk="1" hangingPunct="1">
              <a:lnSpc>
                <a:spcPct val="150000"/>
              </a:lnSpc>
            </a:pPr>
            <a:r>
              <a:rPr lang="sv-SE" sz="2400" b="1" dirty="0">
                <a:solidFill>
                  <a:srgbClr val="0066FF"/>
                </a:solidFill>
              </a:rPr>
              <a:t>Blå = Mycket låga frekvenser</a:t>
            </a:r>
            <a:endParaRPr lang="sv-SE" sz="2400" b="1" dirty="0"/>
          </a:p>
          <a:p>
            <a:pPr algn="l" eaLnBrk="1" hangingPunct="1">
              <a:lnSpc>
                <a:spcPct val="150000"/>
              </a:lnSpc>
            </a:pPr>
            <a:r>
              <a:rPr lang="sv-SE" sz="2400" dirty="0" err="1"/>
              <a:t>Humoral</a:t>
            </a:r>
            <a:r>
              <a:rPr lang="sv-SE" sz="2400" dirty="0"/>
              <a:t> reglering = centrala nervsystemet / hormonsystemet</a:t>
            </a:r>
          </a:p>
        </p:txBody>
      </p:sp>
      <p:pic>
        <p:nvPicPr>
          <p:cNvPr id="7170" name="Picture 2"/>
          <p:cNvPicPr>
            <a:picLocks noChangeAspect="1" noChangeArrowheads="1"/>
          </p:cNvPicPr>
          <p:nvPr/>
        </p:nvPicPr>
        <p:blipFill>
          <a:blip r:embed="rId2" cstate="print"/>
          <a:srcRect/>
          <a:stretch>
            <a:fillRect/>
          </a:stretch>
        </p:blipFill>
        <p:spPr bwMode="auto">
          <a:xfrm>
            <a:off x="4786314" y="3786190"/>
            <a:ext cx="3726141" cy="2270128"/>
          </a:xfrm>
          <a:prstGeom prst="rect">
            <a:avLst/>
          </a:prstGeom>
          <a:noFill/>
          <a:ln w="9525">
            <a:solidFill>
              <a:schemeClr val="tx1"/>
            </a:solidFill>
            <a:miter lim="800000"/>
            <a:headEnd/>
            <a:tailEnd/>
          </a:ln>
        </p:spPr>
      </p:pic>
      <p:sp>
        <p:nvSpPr>
          <p:cNvPr id="7" name="Rektangel 6"/>
          <p:cNvSpPr/>
          <p:nvPr/>
        </p:nvSpPr>
        <p:spPr>
          <a:xfrm>
            <a:off x="571472" y="1941063"/>
            <a:ext cx="4214842" cy="1477328"/>
          </a:xfrm>
          <a:prstGeom prst="rect">
            <a:avLst/>
          </a:prstGeom>
        </p:spPr>
        <p:txBody>
          <a:bodyPr wrap="square">
            <a:spAutoFit/>
          </a:bodyPr>
          <a:lstStyle/>
          <a:p>
            <a:pPr eaLnBrk="0" hangingPunct="0">
              <a:defRPr/>
            </a:pPr>
            <a:r>
              <a:rPr lang="sv-SE" b="1" dirty="0">
                <a:solidFill>
                  <a:srgbClr val="79766F"/>
                </a:solidFill>
                <a:ea typeface="Times New Roman" pitchFamily="18" charset="0"/>
                <a:cs typeface="Arial Narrow" pitchFamily="34" charset="0"/>
              </a:rPr>
              <a:t>Spänningsindex</a:t>
            </a:r>
            <a:r>
              <a:rPr lang="sv-SE" dirty="0">
                <a:solidFill>
                  <a:srgbClr val="79766F"/>
                </a:solidFill>
                <a:ea typeface="Times New Roman" pitchFamily="18" charset="0"/>
                <a:cs typeface="Arial Narrow" pitchFamily="34" charset="0"/>
              </a:rPr>
              <a:t> indikerar hur ansträngda kroppens reglerande mekanismer är (inre stress) för att leverera syre till cellerna och upprätthålla balans (</a:t>
            </a:r>
            <a:r>
              <a:rPr lang="sv-SE" dirty="0" err="1">
                <a:solidFill>
                  <a:srgbClr val="79766F"/>
                </a:solidFill>
                <a:ea typeface="Times New Roman" pitchFamily="18" charset="0"/>
                <a:cs typeface="Arial Narrow" pitchFamily="34" charset="0"/>
              </a:rPr>
              <a:t>homeostas</a:t>
            </a:r>
            <a:r>
              <a:rPr lang="sv-SE" dirty="0">
                <a:solidFill>
                  <a:srgbClr val="79766F"/>
                </a:solidFill>
                <a:ea typeface="Times New Roman" pitchFamily="18" charset="0"/>
                <a:cs typeface="Arial Narrow" pitchFamily="34" charset="0"/>
              </a:rPr>
              <a:t>)</a:t>
            </a:r>
            <a:endParaRPr lang="sv-SE" dirty="0">
              <a:solidFill>
                <a:srgbClr val="79766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oris\Desktop\Bilder Alfa\vegetativ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3" y="260648"/>
            <a:ext cx="9036496" cy="314920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60039" y="4005064"/>
            <a:ext cx="8496944" cy="1938992"/>
          </a:xfrm>
          <a:prstGeom prst="rect">
            <a:avLst/>
          </a:prstGeom>
        </p:spPr>
        <p:txBody>
          <a:bodyPr wrap="square">
            <a:spAutoFit/>
          </a:bodyPr>
          <a:lstStyle/>
          <a:p>
            <a:r>
              <a:rPr lang="en-US" sz="2000" dirty="0"/>
              <a:t>The Vegetative Balance Index provides a correlation between the activity of the sympathetic and parasympathetic divisions of the vegetative nervous system as well as the degree of involvement of central nervous system in this process. The more red color seen in the </a:t>
            </a:r>
            <a:r>
              <a:rPr lang="en-US" sz="2000" dirty="0" err="1"/>
              <a:t>centrer</a:t>
            </a:r>
            <a:r>
              <a:rPr lang="en-US" sz="2000" dirty="0"/>
              <a:t> of the circle, the higher the degree of involvement of the central nervous system in the processes of regulation processes.</a:t>
            </a:r>
            <a:endParaRPr lang="sv-SE" sz="2000" dirty="0"/>
          </a:p>
        </p:txBody>
      </p:sp>
    </p:spTree>
    <p:extLst>
      <p:ext uri="{BB962C8B-B14F-4D97-AF65-F5344CB8AC3E}">
        <p14:creationId xmlns:p14="http://schemas.microsoft.com/office/powerpoint/2010/main" val="367719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Boris\Desktop\Bilder Alfa\hormonell r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856984"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95536" y="3933056"/>
            <a:ext cx="8280920" cy="2246769"/>
          </a:xfrm>
          <a:prstGeom prst="rect">
            <a:avLst/>
          </a:prstGeom>
        </p:spPr>
        <p:txBody>
          <a:bodyPr wrap="square">
            <a:spAutoFit/>
          </a:bodyPr>
          <a:lstStyle/>
          <a:p>
            <a:r>
              <a:rPr lang="en-US" sz="2000" dirty="0"/>
              <a:t>HORMONAL REGULATION. The endocrine system creates a certain hormonal profile, which helps the body to withstand external and internal influences and adapts to such influence. It is the functioning of the hormonal system which determines how optimally the body uses its energetic and physiological resources. The indicator of hormonal regulation of endocrine system is the exact reflection of the quality with which the endocrine system resolves its tasks.</a:t>
            </a:r>
            <a:endParaRPr lang="sv-SE" sz="2000" dirty="0"/>
          </a:p>
        </p:txBody>
      </p:sp>
    </p:spTree>
    <p:extLst>
      <p:ext uri="{BB962C8B-B14F-4D97-AF65-F5344CB8AC3E}">
        <p14:creationId xmlns:p14="http://schemas.microsoft.com/office/powerpoint/2010/main" val="178173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oris\Desktop\Bilder Alfa\pyra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96" y="332656"/>
            <a:ext cx="8881568"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28984" y="3356992"/>
            <a:ext cx="8928992" cy="3139321"/>
          </a:xfrm>
          <a:prstGeom prst="rect">
            <a:avLst/>
          </a:prstGeom>
        </p:spPr>
        <p:txBody>
          <a:bodyPr wrap="square">
            <a:spAutoFit/>
          </a:bodyPr>
          <a:lstStyle/>
          <a:p>
            <a:r>
              <a:rPr lang="sv-SE" sz="2000" b="1" i="1" dirty="0"/>
              <a:t>                                                     Energy Pyramid</a:t>
            </a:r>
            <a:endParaRPr lang="sv-SE" sz="2000" b="1" dirty="0"/>
          </a:p>
          <a:p>
            <a:endParaRPr lang="en-US" dirty="0"/>
          </a:p>
          <a:p>
            <a:r>
              <a:rPr lang="en-US" sz="2000" dirty="0"/>
              <a:t>The “Energy Pyramid” is a dynamic representation of the energy balance in the management systems of the different functions in the body. The blue side corresponds to the period of energy storage by different organs and systems in the body. On the other hand, red side corresponds to the period of energy.</a:t>
            </a:r>
          </a:p>
          <a:p>
            <a:r>
              <a:rPr lang="en-US" sz="2000" dirty="0"/>
              <a:t>The sum of the values of the blue and red indicators shows a general quantity of energy resources utilizations in the body. The higher the value of this indicator , the more adaptive capacity the body is capable of, and the better the patient will resist stress and cope with differ</a:t>
            </a:r>
            <a:r>
              <a:rPr lang="sv-SE" sz="2000" dirty="0" err="1"/>
              <a:t>ent</a:t>
            </a:r>
            <a:r>
              <a:rPr lang="sv-SE" sz="2000" dirty="0"/>
              <a:t> </a:t>
            </a:r>
            <a:r>
              <a:rPr lang="sv-SE" sz="2000" dirty="0" err="1"/>
              <a:t>stresses</a:t>
            </a:r>
            <a:r>
              <a:rPr lang="sv-SE" sz="2000" dirty="0"/>
              <a:t>.</a:t>
            </a:r>
          </a:p>
        </p:txBody>
      </p:sp>
    </p:spTree>
    <p:extLst>
      <p:ext uri="{BB962C8B-B14F-4D97-AF65-F5344CB8AC3E}">
        <p14:creationId xmlns:p14="http://schemas.microsoft.com/office/powerpoint/2010/main" val="401795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oris\Desktop\Bilder Alfa\psykoemotion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08" y="238228"/>
            <a:ext cx="8712968"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01622" y="2690336"/>
            <a:ext cx="8834874" cy="3323987"/>
          </a:xfrm>
          <a:prstGeom prst="rect">
            <a:avLst/>
          </a:prstGeom>
        </p:spPr>
        <p:txBody>
          <a:bodyPr wrap="square">
            <a:spAutoFit/>
          </a:bodyPr>
          <a:lstStyle/>
          <a:p>
            <a:endParaRPr lang="en-US" dirty="0"/>
          </a:p>
          <a:p>
            <a:endParaRPr lang="en-US" dirty="0"/>
          </a:p>
          <a:p>
            <a:endParaRPr lang="en-US" dirty="0"/>
          </a:p>
          <a:p>
            <a:endParaRPr lang="en-US" dirty="0"/>
          </a:p>
          <a:p>
            <a:endParaRPr lang="en-US" dirty="0"/>
          </a:p>
          <a:p>
            <a:r>
              <a:rPr lang="en-US" sz="2000" dirty="0"/>
              <a:t>The hypothalamus is one of the main regulating mechanisms of the body. It has a direct influence on the functions of the brain. In turn functions of the brain manage other regulation processes in organism the body. Colors in the image correspond to different levels of electric activity, and their distribution provides a gauge of the current </a:t>
            </a:r>
            <a:r>
              <a:rPr lang="en-US" sz="2000" dirty="0" err="1"/>
              <a:t>psychoemotional</a:t>
            </a:r>
            <a:r>
              <a:rPr lang="en-US" sz="2000" dirty="0"/>
              <a:t> status of the patient. This indicator of </a:t>
            </a:r>
            <a:r>
              <a:rPr lang="en-US" sz="2000" dirty="0" err="1"/>
              <a:t>psychoemotional</a:t>
            </a:r>
            <a:r>
              <a:rPr lang="en-US" sz="2000" dirty="0"/>
              <a:t> status demonstrates how strongly stressful situations affect the human body.</a:t>
            </a:r>
            <a:endParaRPr lang="sv-SE" sz="2000" dirty="0"/>
          </a:p>
        </p:txBody>
      </p:sp>
    </p:spTree>
    <p:extLst>
      <p:ext uri="{BB962C8B-B14F-4D97-AF65-F5344CB8AC3E}">
        <p14:creationId xmlns:p14="http://schemas.microsoft.com/office/powerpoint/2010/main" val="29813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403648" y="4077072"/>
            <a:ext cx="5886400" cy="2246769"/>
          </a:xfrm>
          <a:prstGeom prst="rect">
            <a:avLst/>
          </a:prstGeom>
        </p:spPr>
        <p:txBody>
          <a:bodyPr wrap="square">
            <a:spAutoFit/>
          </a:bodyPr>
          <a:lstStyle/>
          <a:p>
            <a:r>
              <a:rPr lang="en-US" sz="2000" dirty="0">
                <a:ln>
                  <a:solidFill>
                    <a:schemeClr val="accent1"/>
                  </a:solidFill>
                </a:ln>
              </a:rPr>
              <a:t>Fundamental</a:t>
            </a:r>
            <a:r>
              <a:rPr lang="en-US" sz="2000" dirty="0"/>
              <a:t> difference of Alfa" from other existing instruments, is designed creators of the original complex mechanism of application of methods of mathematical analysis of complex dynamic systems. The leading place among these methods is the fractal analysis used for the analysis of dynamic systems, with properties of self-similarity and nesting.</a:t>
            </a:r>
            <a:endParaRPr lang="sv-SE" sz="2000" dirty="0"/>
          </a:p>
        </p:txBody>
      </p:sp>
      <p:pic>
        <p:nvPicPr>
          <p:cNvPr id="1026" name="Picture 2" descr="C:\Users\Boris\Desktop\Bilder 1\bider för broschyren\4599031-abstract-techno-end-environmental-backgrounds-for-your-designmoney-background-from-hundred-bucks-bankno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276" y="548680"/>
            <a:ext cx="4405829" cy="330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8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oris\Desktop\Bilder Alfa\hjärnvåg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30" y="116632"/>
            <a:ext cx="8712968"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45347" y="2996952"/>
            <a:ext cx="8960862" cy="3416320"/>
          </a:xfrm>
          <a:prstGeom prst="rect">
            <a:avLst/>
          </a:prstGeom>
        </p:spPr>
        <p:txBody>
          <a:bodyPr wrap="square">
            <a:spAutoFit/>
          </a:bodyPr>
          <a:lstStyle/>
          <a:p>
            <a:r>
              <a:rPr lang="sv-SE" b="1" i="1" dirty="0"/>
              <a:t>                                                  Brain </a:t>
            </a:r>
            <a:r>
              <a:rPr lang="sv-SE" b="1" i="1" dirty="0" err="1"/>
              <a:t>activity</a:t>
            </a:r>
            <a:r>
              <a:rPr lang="sv-SE" b="1" i="1" dirty="0"/>
              <a:t> </a:t>
            </a:r>
            <a:r>
              <a:rPr lang="sv-SE" b="1" i="1" dirty="0" err="1"/>
              <a:t>waves</a:t>
            </a:r>
            <a:r>
              <a:rPr lang="sv-SE" b="1" i="1" dirty="0"/>
              <a:t> </a:t>
            </a:r>
            <a:endParaRPr lang="sv-SE" b="1" dirty="0"/>
          </a:p>
          <a:p>
            <a:r>
              <a:rPr lang="en-US" dirty="0"/>
              <a:t>Our brain radiates waves of different frequency and there is a direct correlation between the activity of a person, his/her level of concentration or attention and brain wave frequency. In a normal awake state all frequencies of brain waves (alpha, beta, delta, gamma, and theta) are active. Depending on what person is doing and his/her </a:t>
            </a:r>
            <a:r>
              <a:rPr lang="en-US" dirty="0" err="1"/>
              <a:t>psychoemotional</a:t>
            </a:r>
            <a:r>
              <a:rPr lang="en-US" dirty="0"/>
              <a:t> status, certain wave may be more active than the other ones.</a:t>
            </a:r>
          </a:p>
          <a:p>
            <a:r>
              <a:rPr lang="en-US" b="1" dirty="0"/>
              <a:t>Delta (0.1-4 Hz). </a:t>
            </a:r>
            <a:r>
              <a:rPr lang="en-US" dirty="0"/>
              <a:t>Highest delta wave activity occurs during sleep.</a:t>
            </a:r>
          </a:p>
          <a:p>
            <a:r>
              <a:rPr lang="en-US" b="1" dirty="0"/>
              <a:t>Theta (4-8 Hz). </a:t>
            </a:r>
            <a:r>
              <a:rPr lang="en-US" dirty="0"/>
              <a:t>Highest theta wave activity occurs just before sleep. Presence of a certain amount of theta waves in combination with </a:t>
            </a:r>
            <a:r>
              <a:rPr lang="en-US" b="1" dirty="0"/>
              <a:t>Alpha</a:t>
            </a:r>
            <a:r>
              <a:rPr lang="en-US" dirty="0"/>
              <a:t> </a:t>
            </a:r>
            <a:r>
              <a:rPr lang="en-US" b="1" dirty="0"/>
              <a:t>( 8-13 Hz) </a:t>
            </a:r>
            <a:r>
              <a:rPr lang="en-US" dirty="0"/>
              <a:t>waves may suggest creative abilities. A high level of theta waves suggests a good connection to the with subconscious.</a:t>
            </a:r>
          </a:p>
          <a:p>
            <a:r>
              <a:rPr lang="en-US" b="1" dirty="0"/>
              <a:t>Beta (13-19 Hz). </a:t>
            </a:r>
            <a:r>
              <a:rPr lang="en-US" dirty="0"/>
              <a:t>Highest beta wave activity occurs in a state of consciousness and activity.</a:t>
            </a:r>
          </a:p>
          <a:p>
            <a:r>
              <a:rPr lang="en-US" dirty="0"/>
              <a:t>Gamma (19-25 Hz) - Gamma wave activity suggests an altered state of consciousness</a:t>
            </a:r>
            <a:endParaRPr lang="sv-SE" dirty="0"/>
          </a:p>
        </p:txBody>
      </p:sp>
    </p:spTree>
    <p:extLst>
      <p:ext uri="{BB962C8B-B14F-4D97-AF65-F5344CB8AC3E}">
        <p14:creationId xmlns:p14="http://schemas.microsoft.com/office/powerpoint/2010/main" val="373051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Boris\Desktop\Bilder Alfa\adap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146332"/>
            <a:ext cx="9036496"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95536" y="3476212"/>
            <a:ext cx="8694712" cy="2923877"/>
          </a:xfrm>
          <a:prstGeom prst="rect">
            <a:avLst/>
          </a:prstGeom>
        </p:spPr>
        <p:txBody>
          <a:bodyPr wrap="square">
            <a:spAutoFit/>
          </a:bodyPr>
          <a:lstStyle/>
          <a:p>
            <a:r>
              <a:rPr lang="sv-SE" sz="2400" b="1" i="1" dirty="0"/>
              <a:t>                                        </a:t>
            </a:r>
            <a:r>
              <a:rPr lang="sv-SE" sz="2400" b="1" i="1" dirty="0" err="1"/>
              <a:t>Analysis</a:t>
            </a:r>
            <a:r>
              <a:rPr lang="sv-SE" sz="2400" b="1" i="1" dirty="0"/>
              <a:t> </a:t>
            </a:r>
            <a:r>
              <a:rPr lang="sv-SE" sz="2400" b="1" i="1" dirty="0" err="1"/>
              <a:t>of</a:t>
            </a:r>
            <a:r>
              <a:rPr lang="sv-SE" sz="2400" b="1" i="1" dirty="0"/>
              <a:t> </a:t>
            </a:r>
            <a:r>
              <a:rPr lang="sv-SE" sz="2400" b="1" i="1" dirty="0" err="1"/>
              <a:t>resources</a:t>
            </a:r>
            <a:endParaRPr lang="sv-SE" sz="2400" b="1" dirty="0"/>
          </a:p>
          <a:p>
            <a:endParaRPr lang="en-US" sz="2000" b="1" dirty="0"/>
          </a:p>
          <a:p>
            <a:r>
              <a:rPr lang="en-US" sz="2000" dirty="0"/>
              <a:t>The indicator entitled “Level of Organism Adaptation” shows the quality of functional status of the body.</a:t>
            </a:r>
          </a:p>
          <a:p>
            <a:r>
              <a:rPr lang="en-US" sz="2000" dirty="0"/>
              <a:t>The higher the level of adaptation, the more quickly, painlessly and effectively the body will respond to different types of load. The percentage display shows the resource level of the cardiovascular system and does not include the auxiliary regulatory systems. Shadow shows average adaptation that humans used to have, second man show adaptation today</a:t>
            </a:r>
            <a:endParaRPr lang="sv-SE" sz="2000" dirty="0"/>
          </a:p>
        </p:txBody>
      </p:sp>
    </p:spTree>
    <p:extLst>
      <p:ext uri="{BB962C8B-B14F-4D97-AF65-F5344CB8AC3E}">
        <p14:creationId xmlns:p14="http://schemas.microsoft.com/office/powerpoint/2010/main" val="2033332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oris\Desktop\Bilder Alfa\å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79512" y="3429000"/>
            <a:ext cx="8784976" cy="2862322"/>
          </a:xfrm>
          <a:prstGeom prst="rect">
            <a:avLst/>
          </a:prstGeom>
        </p:spPr>
        <p:txBody>
          <a:bodyPr wrap="square">
            <a:spAutoFit/>
          </a:bodyPr>
          <a:lstStyle/>
          <a:p>
            <a:r>
              <a:rPr lang="sv-SE" dirty="0"/>
              <a:t>                                          </a:t>
            </a:r>
            <a:r>
              <a:rPr lang="sv-SE" b="1" dirty="0" err="1"/>
              <a:t>Gerontological</a:t>
            </a:r>
            <a:r>
              <a:rPr lang="sv-SE" b="1" dirty="0"/>
              <a:t> </a:t>
            </a:r>
            <a:r>
              <a:rPr lang="sv-SE" b="1" dirty="0" err="1"/>
              <a:t>Curve</a:t>
            </a:r>
            <a:endParaRPr lang="sv-SE" b="1" dirty="0"/>
          </a:p>
          <a:p>
            <a:endParaRPr lang="en-US" dirty="0"/>
          </a:p>
          <a:p>
            <a:r>
              <a:rPr lang="en-US" dirty="0"/>
              <a:t>Using a “</a:t>
            </a:r>
            <a:r>
              <a:rPr lang="en-US" dirty="0" err="1"/>
              <a:t>gerontological</a:t>
            </a:r>
            <a:r>
              <a:rPr lang="en-US" dirty="0"/>
              <a:t> curve” allows the determination the biological or genuine age of the patient.</a:t>
            </a:r>
          </a:p>
          <a:p>
            <a:r>
              <a:rPr lang="en-US" dirty="0"/>
              <a:t>The reference “</a:t>
            </a:r>
            <a:r>
              <a:rPr lang="en-US" dirty="0" err="1"/>
              <a:t>gerontological</a:t>
            </a:r>
            <a:r>
              <a:rPr lang="en-US" dirty="0"/>
              <a:t> curve” was developed using statistical analysis of the biorhythms of more than 10 000 patients of different age groups and serves as a graphical representation of the pace of accumulation and expenditure of living resources in an average human over a 100 year life cycle. Patients may be younger or older than their chronological age and the biological age is often inconsistent to the person’s actual age-Genuine, biological age reflects the true vitality of a person,</a:t>
            </a:r>
            <a:endParaRPr lang="sv-SE" dirty="0"/>
          </a:p>
        </p:txBody>
      </p:sp>
    </p:spTree>
    <p:extLst>
      <p:ext uri="{BB962C8B-B14F-4D97-AF65-F5344CB8AC3E}">
        <p14:creationId xmlns:p14="http://schemas.microsoft.com/office/powerpoint/2010/main" val="1544313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oris\Desktop\Bilder Alfa\komp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1382"/>
            <a:ext cx="8892480" cy="281761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51520" y="4077072"/>
            <a:ext cx="8784976" cy="1600438"/>
          </a:xfrm>
          <a:prstGeom prst="rect">
            <a:avLst/>
          </a:prstGeom>
        </p:spPr>
        <p:txBody>
          <a:bodyPr wrap="square">
            <a:spAutoFit/>
          </a:bodyPr>
          <a:lstStyle/>
          <a:p>
            <a:r>
              <a:rPr lang="sv-SE" i="1" dirty="0"/>
              <a:t>                                                          </a:t>
            </a:r>
            <a:r>
              <a:rPr lang="sv-SE" sz="2000" b="1" i="1" dirty="0" err="1"/>
              <a:t>Complex</a:t>
            </a:r>
            <a:r>
              <a:rPr lang="sv-SE" sz="2000" b="1" i="1" dirty="0"/>
              <a:t> </a:t>
            </a:r>
            <a:r>
              <a:rPr lang="sv-SE" sz="2000" b="1" i="1" dirty="0" err="1"/>
              <a:t>Analysis</a:t>
            </a:r>
            <a:endParaRPr lang="sv-SE" sz="2000" b="1" dirty="0"/>
          </a:p>
          <a:p>
            <a:endParaRPr lang="en-US" dirty="0"/>
          </a:p>
          <a:p>
            <a:r>
              <a:rPr lang="en-US" sz="2000" dirty="0"/>
              <a:t>The complex analysis of health reflects the quality of physiological processes in a person and the level of his/her balance. It serves as a conditional mathematical representation of the “health status of a person”.</a:t>
            </a:r>
            <a:endParaRPr lang="sv-SE" sz="2000" dirty="0"/>
          </a:p>
        </p:txBody>
      </p:sp>
    </p:spTree>
    <p:extLst>
      <p:ext uri="{BB962C8B-B14F-4D97-AF65-F5344CB8AC3E}">
        <p14:creationId xmlns:p14="http://schemas.microsoft.com/office/powerpoint/2010/main" val="181435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oris\Desktop\Bilder Alfa\hälso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8908044"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685843" y="4581128"/>
            <a:ext cx="3536357" cy="461665"/>
          </a:xfrm>
          <a:prstGeom prst="rect">
            <a:avLst/>
          </a:prstGeom>
        </p:spPr>
        <p:txBody>
          <a:bodyPr wrap="square">
            <a:spAutoFit/>
          </a:bodyPr>
          <a:lstStyle/>
          <a:p>
            <a:r>
              <a:rPr lang="sv-SE" sz="2400" dirty="0"/>
              <a:t>Health status for </a:t>
            </a:r>
            <a:r>
              <a:rPr lang="sv-SE" sz="2400" dirty="0" err="1"/>
              <a:t>today</a:t>
            </a:r>
            <a:endParaRPr lang="sv-SE" sz="2400" dirty="0"/>
          </a:p>
        </p:txBody>
      </p:sp>
    </p:spTree>
    <p:extLst>
      <p:ext uri="{BB962C8B-B14F-4D97-AF65-F5344CB8AC3E}">
        <p14:creationId xmlns:p14="http://schemas.microsoft.com/office/powerpoint/2010/main" val="4077348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Boris\Desktop\Bilder Alfa\dinam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00" y="476672"/>
            <a:ext cx="9001000"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259632" y="3789040"/>
            <a:ext cx="6912768" cy="461665"/>
          </a:xfrm>
          <a:prstGeom prst="rect">
            <a:avLst/>
          </a:prstGeom>
        </p:spPr>
        <p:txBody>
          <a:bodyPr wrap="square">
            <a:spAutoFit/>
          </a:bodyPr>
          <a:lstStyle/>
          <a:p>
            <a:r>
              <a:rPr lang="en-US" sz="2400" dirty="0"/>
              <a:t>Difference of health parameters at different  times</a:t>
            </a:r>
            <a:endParaRPr lang="sv-SE" sz="2400" dirty="0"/>
          </a:p>
        </p:txBody>
      </p:sp>
    </p:spTree>
    <p:extLst>
      <p:ext uri="{BB962C8B-B14F-4D97-AF65-F5344CB8AC3E}">
        <p14:creationId xmlns:p14="http://schemas.microsoft.com/office/powerpoint/2010/main" val="1225291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oris\Desktop\Bilder Alfa\kal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404664"/>
            <a:ext cx="8964489"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059832" y="4437112"/>
            <a:ext cx="3265509" cy="461665"/>
          </a:xfrm>
          <a:prstGeom prst="rect">
            <a:avLst/>
          </a:prstGeom>
        </p:spPr>
        <p:txBody>
          <a:bodyPr wrap="none">
            <a:spAutoFit/>
          </a:bodyPr>
          <a:lstStyle/>
          <a:p>
            <a:r>
              <a:rPr lang="sv-SE" sz="2400" dirty="0"/>
              <a:t>Daily Prognosis </a:t>
            </a:r>
            <a:r>
              <a:rPr lang="sv-SE" sz="2400" dirty="0" err="1"/>
              <a:t>of</a:t>
            </a:r>
            <a:r>
              <a:rPr lang="sv-SE" sz="2400" dirty="0"/>
              <a:t> </a:t>
            </a:r>
            <a:r>
              <a:rPr lang="sv-SE" sz="2400" dirty="0" err="1"/>
              <a:t>health</a:t>
            </a:r>
            <a:endParaRPr lang="sv-SE" sz="2400" dirty="0"/>
          </a:p>
        </p:txBody>
      </p:sp>
    </p:spTree>
    <p:extLst>
      <p:ext uri="{BB962C8B-B14F-4D97-AF65-F5344CB8AC3E}">
        <p14:creationId xmlns:p14="http://schemas.microsoft.com/office/powerpoint/2010/main" val="423193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oris\Desktop\Bromsa åldrande bilder\rytme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4" y="332656"/>
            <a:ext cx="3119864" cy="4600298"/>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203848" y="764704"/>
            <a:ext cx="5616624" cy="5386090"/>
          </a:xfrm>
          <a:prstGeom prst="rect">
            <a:avLst/>
          </a:prstGeom>
        </p:spPr>
        <p:txBody>
          <a:bodyPr wrap="square">
            <a:spAutoFit/>
          </a:bodyPr>
          <a:lstStyle/>
          <a:p>
            <a:r>
              <a:rPr lang="en-US" sz="2400" b="1" dirty="0"/>
              <a:t>Pulse – the best health indicator</a:t>
            </a:r>
            <a:endParaRPr lang="sv-SE" sz="2400" dirty="0"/>
          </a:p>
          <a:p>
            <a:r>
              <a:rPr lang="en-US" dirty="0"/>
              <a:t> </a:t>
            </a:r>
            <a:r>
              <a:rPr lang="en-US" sz="2000" dirty="0"/>
              <a:t>All the life processes in the human body are reflected by the pulse that is synchronized by the heart rhythms. </a:t>
            </a:r>
          </a:p>
          <a:p>
            <a:r>
              <a:rPr lang="en-US" sz="2000" dirty="0"/>
              <a:t>On one hand the heart rhythms reflect rhythms of the body as a whole – on the other hand its rhythms exert control of the vital processes of the body as they receive commands from the heart and the nervous system.</a:t>
            </a:r>
          </a:p>
          <a:p>
            <a:r>
              <a:rPr lang="en-US" sz="2000" dirty="0"/>
              <a:t> Even a small body strain causes a change of those rhythms. By monitoring the dynamics of the heart rhythms one can make an objective evaluation of an organism and its state and also forecast its changes. </a:t>
            </a:r>
          </a:p>
          <a:p>
            <a:endParaRPr lang="en-US" sz="2000" dirty="0"/>
          </a:p>
          <a:p>
            <a:r>
              <a:rPr lang="en-US" sz="2000" dirty="0"/>
              <a:t>This work of the “pendulum of the heart” is an individual factor for each person – precisely in the same fashion as one’s fingertips. </a:t>
            </a:r>
            <a:endParaRPr lang="sv-SE" sz="2000" dirty="0"/>
          </a:p>
        </p:txBody>
      </p:sp>
    </p:spTree>
    <p:extLst>
      <p:ext uri="{BB962C8B-B14F-4D97-AF65-F5344CB8AC3E}">
        <p14:creationId xmlns:p14="http://schemas.microsoft.com/office/powerpoint/2010/main" val="68502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7012" y="2636912"/>
            <a:ext cx="8424936" cy="4031873"/>
          </a:xfrm>
          <a:prstGeom prst="rect">
            <a:avLst/>
          </a:prstGeom>
        </p:spPr>
        <p:txBody>
          <a:bodyPr wrap="square">
            <a:spAutoFit/>
          </a:bodyPr>
          <a:lstStyle/>
          <a:p>
            <a:r>
              <a:rPr lang="en-US" sz="2000" dirty="0"/>
              <a:t>Alpha provides a clear presentation of the body's health resources and how it reacts to / how effective:</a:t>
            </a:r>
          </a:p>
          <a:p>
            <a:r>
              <a:rPr lang="en-US" sz="2000" dirty="0"/>
              <a:t>   physical exercise</a:t>
            </a:r>
          </a:p>
          <a:p>
            <a:r>
              <a:rPr lang="en-US" sz="2000" dirty="0"/>
              <a:t>   drug</a:t>
            </a:r>
          </a:p>
          <a:p>
            <a:r>
              <a:rPr lang="en-US" sz="2000" dirty="0"/>
              <a:t>   therapeutic treatments</a:t>
            </a:r>
          </a:p>
          <a:p>
            <a:r>
              <a:rPr lang="en-US" sz="2000" dirty="0"/>
              <a:t>   Food, supplements</a:t>
            </a:r>
          </a:p>
          <a:p>
            <a:r>
              <a:rPr lang="en-US" sz="2000" dirty="0"/>
              <a:t>   Coffee, alcohol, cigarettes, etc.</a:t>
            </a:r>
          </a:p>
          <a:p>
            <a:endParaRPr lang="en-US" sz="2000" dirty="0"/>
          </a:p>
          <a:p>
            <a:r>
              <a:rPr lang="en-US" sz="2000" dirty="0"/>
              <a:t>   Does not work on: Pacemaker, arrhythmia</a:t>
            </a:r>
          </a:p>
          <a:p>
            <a:endParaRPr lang="en-US" dirty="0"/>
          </a:p>
          <a:p>
            <a:endParaRPr lang="en-US" dirty="0"/>
          </a:p>
          <a:p>
            <a:r>
              <a:rPr lang="en-US" sz="2000" dirty="0"/>
              <a:t>10 studies carried out between 1996-2005. A total of 2,687 individuals were included in the studies. The results are very positive.</a:t>
            </a:r>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22848"/>
            <a:ext cx="4248472" cy="238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9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oris\Desktop\Alfa\CE al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38794"/>
            <a:ext cx="3082280" cy="4207957"/>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4355976" y="764704"/>
            <a:ext cx="4765964" cy="1200329"/>
          </a:xfrm>
          <a:prstGeom prst="rect">
            <a:avLst/>
          </a:prstGeom>
        </p:spPr>
        <p:txBody>
          <a:bodyPr wrap="square">
            <a:spAutoFit/>
          </a:bodyPr>
          <a:lstStyle/>
          <a:p>
            <a:r>
              <a:rPr lang="en-US" sz="2400" dirty="0"/>
              <a:t>The production of "ALFA is quality assured to ISO 9001:2008 and has approval by EU certificate CE 1011.</a:t>
            </a:r>
            <a:endParaRPr lang="sv-SE" sz="2400" dirty="0"/>
          </a:p>
        </p:txBody>
      </p:sp>
    </p:spTree>
    <p:extLst>
      <p:ext uri="{BB962C8B-B14F-4D97-AF65-F5344CB8AC3E}">
        <p14:creationId xmlns:p14="http://schemas.microsoft.com/office/powerpoint/2010/main" val="202910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ris\Desktop\Alfa\poster_english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0"/>
            <a:ext cx="5976664" cy="673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0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oris\Desktop\Bilder Alfa\teknis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25257"/>
            <a:ext cx="7800976"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051720" y="5221909"/>
            <a:ext cx="7800976" cy="400110"/>
          </a:xfrm>
          <a:prstGeom prst="rect">
            <a:avLst/>
          </a:prstGeom>
          <a:noFill/>
        </p:spPr>
        <p:txBody>
          <a:bodyPr wrap="square" rtlCol="0">
            <a:spAutoFit/>
          </a:bodyPr>
          <a:lstStyle/>
          <a:p>
            <a:r>
              <a:rPr lang="en-US" sz="2000" dirty="0"/>
              <a:t>Rhythms of all body systems in sync</a:t>
            </a:r>
            <a:r>
              <a:rPr lang="sv-SE" sz="2000" dirty="0"/>
              <a:t> </a:t>
            </a:r>
          </a:p>
        </p:txBody>
      </p:sp>
      <p:sp>
        <p:nvSpPr>
          <p:cNvPr id="3" name="textruta 2"/>
          <p:cNvSpPr txBox="1"/>
          <p:nvPr/>
        </p:nvSpPr>
        <p:spPr>
          <a:xfrm>
            <a:off x="2051720" y="5819155"/>
            <a:ext cx="5472609" cy="369332"/>
          </a:xfrm>
          <a:prstGeom prst="rect">
            <a:avLst/>
          </a:prstGeom>
          <a:noFill/>
        </p:spPr>
        <p:txBody>
          <a:bodyPr wrap="square" rtlCol="0">
            <a:spAutoFit/>
          </a:bodyPr>
          <a:lstStyle/>
          <a:p>
            <a:r>
              <a:rPr lang="en-US" dirty="0"/>
              <a:t>All systems have their frequencies</a:t>
            </a:r>
            <a:endParaRPr lang="sv-SE" dirty="0"/>
          </a:p>
        </p:txBody>
      </p:sp>
    </p:spTree>
    <p:extLst>
      <p:ext uri="{BB962C8B-B14F-4D97-AF65-F5344CB8AC3E}">
        <p14:creationId xmlns:p14="http://schemas.microsoft.com/office/powerpoint/2010/main" val="26703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19672" y="620688"/>
            <a:ext cx="5256584" cy="369332"/>
          </a:xfrm>
          <a:prstGeom prst="rect">
            <a:avLst/>
          </a:prstGeom>
          <a:noFill/>
        </p:spPr>
        <p:txBody>
          <a:bodyPr wrap="square" rtlCol="0">
            <a:spAutoFit/>
          </a:bodyPr>
          <a:lstStyle/>
          <a:p>
            <a:r>
              <a:rPr lang="sv-SE" dirty="0"/>
              <a:t>                      </a:t>
            </a:r>
          </a:p>
        </p:txBody>
      </p:sp>
      <p:sp>
        <p:nvSpPr>
          <p:cNvPr id="3" name="Rektangel 2"/>
          <p:cNvSpPr/>
          <p:nvPr/>
        </p:nvSpPr>
        <p:spPr>
          <a:xfrm>
            <a:off x="395536" y="990020"/>
            <a:ext cx="8352928" cy="1477328"/>
          </a:xfrm>
          <a:prstGeom prst="rect">
            <a:avLst/>
          </a:prstGeom>
        </p:spPr>
        <p:txBody>
          <a:bodyPr wrap="square">
            <a:spAutoFit/>
          </a:bodyPr>
          <a:lstStyle/>
          <a:p>
            <a:r>
              <a:rPr lang="sv-SE" dirty="0"/>
              <a:t>Alla organ och celler styrs av kroppens regleringsmekanismer. Till kroppens reglerande mekanismer som tillhör hjärnan, nervsystemet och hormonella systemet. Deras bioelektriska signaler är olika men samtidigt synkroniseras de. Vid förändring av bioelektriska signaler i hjärnan förändras synkrona också bioelektriska signaler från nervsystemet och hormonsystemet</a:t>
            </a:r>
          </a:p>
        </p:txBody>
      </p:sp>
      <p:sp>
        <p:nvSpPr>
          <p:cNvPr id="4" name="Rektangel 3"/>
          <p:cNvSpPr/>
          <p:nvPr/>
        </p:nvSpPr>
        <p:spPr>
          <a:xfrm>
            <a:off x="395536" y="2636912"/>
            <a:ext cx="8568952" cy="1477328"/>
          </a:xfrm>
          <a:prstGeom prst="rect">
            <a:avLst/>
          </a:prstGeom>
        </p:spPr>
        <p:txBody>
          <a:bodyPr wrap="square">
            <a:spAutoFit/>
          </a:bodyPr>
          <a:lstStyle/>
          <a:p>
            <a:r>
              <a:rPr lang="sv-SE" dirty="0"/>
              <a:t>De reglerande system kopplat till sinusnoden, som i sin tur styr hjärtat eller </a:t>
            </a:r>
            <a:r>
              <a:rPr lang="sv-SE" dirty="0" err="1"/>
              <a:t>kadiorytm</a:t>
            </a:r>
            <a:r>
              <a:rPr lang="sv-SE" dirty="0"/>
              <a:t>. När förändringar i den interna eller externa miljön ändrar regleringssystem för att anpassa din kropp till dessa förändringar så förändras  hjärtrytmen. Alfas </a:t>
            </a:r>
            <a:r>
              <a:rPr lang="sv-SE" dirty="0" err="1"/>
              <a:t>superskänsliga</a:t>
            </a:r>
            <a:r>
              <a:rPr lang="sv-SE" dirty="0"/>
              <a:t> </a:t>
            </a:r>
            <a:r>
              <a:rPr lang="sv-SE" dirty="0" err="1"/>
              <a:t>mikrochip</a:t>
            </a:r>
            <a:r>
              <a:rPr lang="sv-SE" dirty="0"/>
              <a:t> mäter pulsen som innehåller olika frekvenser från hjärnan, nervsystemet, hormonsystemet och skickar det till Alfas-programmet</a:t>
            </a:r>
            <a:endParaRPr lang="en-US" dirty="0"/>
          </a:p>
        </p:txBody>
      </p:sp>
      <p:sp>
        <p:nvSpPr>
          <p:cNvPr id="5" name="Rektangel 4"/>
          <p:cNvSpPr/>
          <p:nvPr/>
        </p:nvSpPr>
        <p:spPr>
          <a:xfrm>
            <a:off x="395536" y="4581128"/>
            <a:ext cx="8568952" cy="1477328"/>
          </a:xfrm>
          <a:prstGeom prst="rect">
            <a:avLst/>
          </a:prstGeom>
        </p:spPr>
        <p:txBody>
          <a:bodyPr wrap="square">
            <a:spAutoFit/>
          </a:bodyPr>
          <a:lstStyle/>
          <a:p>
            <a:r>
              <a:rPr lang="en-US" dirty="0"/>
              <a:t> </a:t>
            </a:r>
            <a:r>
              <a:rPr lang="sv-SE" dirty="0"/>
              <a:t>Programmet separerar de bioelektriska signalerna från varje system med </a:t>
            </a:r>
            <a:r>
              <a:rPr lang="sv-SE" dirty="0" err="1"/>
              <a:t>nejrodynamisk</a:t>
            </a:r>
            <a:r>
              <a:rPr lang="sv-SE" dirty="0"/>
              <a:t> fraktalanalys, och på detta sätt kan vi utvärdera varje system. Det är känt att cellernas produktion av energi kopplad till kombinationen av bioelektriska signaler från nervsystemet och det endokrina systemet. När programmet mäter dessa signaler kan vi matematiskt beräkna cellernas </a:t>
            </a:r>
            <a:r>
              <a:rPr lang="sv-SE" dirty="0" err="1"/>
              <a:t>production</a:t>
            </a:r>
            <a:r>
              <a:rPr lang="sv-SE" dirty="0"/>
              <a:t> av energi.</a:t>
            </a:r>
          </a:p>
        </p:txBody>
      </p:sp>
    </p:spTree>
    <p:extLst>
      <p:ext uri="{BB962C8B-B14F-4D97-AF65-F5344CB8AC3E}">
        <p14:creationId xmlns:p14="http://schemas.microsoft.com/office/powerpoint/2010/main" val="12039116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1904</Words>
  <Application>Microsoft Office PowerPoint</Application>
  <PresentationFormat>Bildspel på skärmen (4:3)</PresentationFormat>
  <Paragraphs>131</Paragraphs>
  <Slides>36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36</vt:i4>
      </vt:variant>
    </vt:vector>
  </HeadingPairs>
  <TitlesOfParts>
    <vt:vector size="39" baseType="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 – Resursanalys</vt:lpstr>
      <vt:lpstr>D – Psykoemotionellt</vt:lpstr>
      <vt:lpstr>D – Psykoemotionellt</vt:lpstr>
      <vt:lpstr>B – Vegetativ reglering </vt:lpstr>
      <vt:lpstr>C – Hormonreglering</vt:lpstr>
      <vt:lpstr>B – Vegetativ reglering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Boris</dc:creator>
  <cp:lastModifiedBy>Boris Aranovich</cp:lastModifiedBy>
  <cp:revision>45</cp:revision>
  <dcterms:created xsi:type="dcterms:W3CDTF">2013-08-31T15:26:05Z</dcterms:created>
  <dcterms:modified xsi:type="dcterms:W3CDTF">2020-08-10T21:16:18Z</dcterms:modified>
</cp:coreProperties>
</file>